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338" r:id="rId2"/>
    <p:sldId id="592" r:id="rId3"/>
    <p:sldId id="598" r:id="rId4"/>
    <p:sldId id="597" r:id="rId5"/>
    <p:sldId id="600" r:id="rId6"/>
    <p:sldId id="601" r:id="rId7"/>
    <p:sldId id="611" r:id="rId8"/>
    <p:sldId id="615" r:id="rId9"/>
    <p:sldId id="621" r:id="rId10"/>
    <p:sldId id="582" r:id="rId11"/>
    <p:sldId id="586" r:id="rId12"/>
    <p:sldId id="602" r:id="rId13"/>
    <p:sldId id="599" r:id="rId14"/>
    <p:sldId id="576" r:id="rId15"/>
    <p:sldId id="617" r:id="rId16"/>
    <p:sldId id="618" r:id="rId17"/>
    <p:sldId id="604" r:id="rId18"/>
    <p:sldId id="616" r:id="rId19"/>
    <p:sldId id="575" r:id="rId20"/>
    <p:sldId id="591" r:id="rId21"/>
    <p:sldId id="595" r:id="rId22"/>
    <p:sldId id="607" r:id="rId23"/>
    <p:sldId id="574" r:id="rId24"/>
    <p:sldId id="62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0" id="{AC12BEE6-A119-4180-8DDB-806567289C75}">
          <p14:sldIdLst>
            <p14:sldId id="338"/>
          </p14:sldIdLst>
        </p14:section>
        <p14:section name="Sección 1: Control" id="{3374F2BC-6F6A-45F8-AEDE-E9FFDE6CAE33}">
          <p14:sldIdLst>
            <p14:sldId id="592"/>
            <p14:sldId id="598"/>
            <p14:sldId id="597"/>
          </p14:sldIdLst>
        </p14:section>
        <p14:section name="Sección 2: Cámara" id="{4D2A7D49-2263-4E56-ADF9-86D0DF1F69F6}">
          <p14:sldIdLst>
            <p14:sldId id="600"/>
            <p14:sldId id="601"/>
          </p14:sldIdLst>
        </p14:section>
        <p14:section name="Sección 3: Codigo" id="{3E703325-6EE3-493A-B56C-827FAEF2FC81}">
          <p14:sldIdLst>
            <p14:sldId id="611"/>
            <p14:sldId id="615"/>
            <p14:sldId id="621"/>
          </p14:sldIdLst>
        </p14:section>
        <p14:section name="Sección 4: Visual" id="{5E78D77C-00D7-4265-B8EF-E04AFE49DF6D}">
          <p14:sldIdLst>
            <p14:sldId id="582"/>
            <p14:sldId id="586"/>
            <p14:sldId id="602"/>
            <p14:sldId id="599"/>
            <p14:sldId id="576"/>
            <p14:sldId id="617"/>
            <p14:sldId id="618"/>
          </p14:sldIdLst>
        </p14:section>
        <p14:section name="Sección 5: Diseño General" id="{8C090CCA-AAF5-4427-8AD2-B27BBE47752A}">
          <p14:sldIdLst>
            <p14:sldId id="604"/>
            <p14:sldId id="616"/>
            <p14:sldId id="575"/>
            <p14:sldId id="591"/>
            <p14:sldId id="595"/>
            <p14:sldId id="607"/>
          </p14:sldIdLst>
        </p14:section>
        <p14:section name="Sección 6: Niveles" id="{616D8EA0-1371-4737-890F-F0FE46215B5F}">
          <p14:sldIdLst>
            <p14:sldId id="574"/>
            <p14:sldId id="62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Leoncino" initials="TL" lastIdx="14" clrIdx="0">
    <p:extLst>
      <p:ext uri="{19B8F6BF-5375-455C-9EA6-DF929625EA0E}">
        <p15:presenceInfo xmlns:p15="http://schemas.microsoft.com/office/powerpoint/2012/main" userId="4f1c86451ced9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474934"/>
    <a:srgbClr val="A1B8E1"/>
    <a:srgbClr val="ED7D31"/>
    <a:srgbClr val="BB190D"/>
    <a:srgbClr val="D5FFFF"/>
    <a:srgbClr val="51CDFF"/>
    <a:srgbClr val="947B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396" y="102"/>
      </p:cViewPr>
      <p:guideLst>
        <p:guide pos="3840"/>
        <p:guide orient="horz" pos="25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F293-33C8-4CC1-BF75-E4FD468BB3EB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5A52-6E48-4DB4-9B9E-1988551EF4CA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1787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74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898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6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911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955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527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528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392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664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03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133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F4C33-09C2-42C2-8546-5DB640DB547A}" type="datetimeFigureOut">
              <a:rPr lang="es-UY" smtClean="0"/>
              <a:t>21/9/2024</a:t>
            </a:fld>
            <a:endParaRPr lang="es-U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8276-3193-4AAA-BA61-8EDEB291B5BF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7984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s-resource.com/ds_dsi/pokemondiamondpearl/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hyperlink" Target="https://www.models-resource.com/ds_dsi/pokemonblack2white2/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dels-resource.com/ds_dsi/pokemonblackwhite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www.models-resource.com/ds_dsi/pokemonplatinu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www.models-resource.com/ds_dsi/pokemonheartgoldsoulsilver/" TargetMode="External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png"/><Relationship Id="rId7" Type="http://schemas.openxmlformats.org/officeDocument/2006/relationships/image" Target="../media/image59.png"/><Relationship Id="rId12" Type="http://schemas.openxmlformats.org/officeDocument/2006/relationships/image" Target="../media/image64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png"/><Relationship Id="rId9" Type="http://schemas.openxmlformats.org/officeDocument/2006/relationships/image" Target="../media/image6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F4CA053-581C-4331-9647-FA98EE2023D6}"/>
              </a:ext>
            </a:extLst>
          </p:cNvPr>
          <p:cNvSpPr/>
          <p:nvPr/>
        </p:nvSpPr>
        <p:spPr>
          <a:xfrm>
            <a:off x="0" y="1879134"/>
            <a:ext cx="12205984" cy="3131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MVDO 3D</a:t>
            </a:r>
          </a:p>
          <a:p>
            <a:pPr algn="ctr"/>
            <a:r>
              <a:rPr lang="es-ES" sz="11000" dirty="0">
                <a:latin typeface="Cascadia Code" panose="020B0609020000020004" pitchFamily="49" charset="0"/>
                <a:cs typeface="Cascadia Code" panose="020B0609020000020004" pitchFamily="49" charset="0"/>
              </a:rPr>
              <a:t>GUÍA VISUAL</a:t>
            </a:r>
          </a:p>
        </p:txBody>
      </p:sp>
    </p:spTree>
    <p:extLst>
      <p:ext uri="{BB962C8B-B14F-4D97-AF65-F5344CB8AC3E}">
        <p14:creationId xmlns:p14="http://schemas.microsoft.com/office/powerpoint/2010/main" val="7969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Visual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E6412-253D-46C7-86DF-FB80937BACD7}"/>
              </a:ext>
            </a:extLst>
          </p:cNvPr>
          <p:cNvSpPr txBox="1"/>
          <p:nvPr/>
        </p:nvSpPr>
        <p:spPr>
          <a:xfrm>
            <a:off x="1941577" y="2252778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Animal </a:t>
            </a:r>
            <a:r>
              <a:rPr lang="es-MX" sz="1000" dirty="0" err="1">
                <a:solidFill>
                  <a:schemeClr val="tx1"/>
                </a:solidFill>
              </a:rPr>
              <a:t>Crossing</a:t>
            </a:r>
            <a:r>
              <a:rPr lang="es-MX" sz="1000" dirty="0">
                <a:solidFill>
                  <a:schemeClr val="tx1"/>
                </a:solidFill>
              </a:rPr>
              <a:t>: New </a:t>
            </a:r>
            <a:r>
              <a:rPr lang="es-MX" sz="1000" dirty="0" err="1">
                <a:solidFill>
                  <a:schemeClr val="tx1"/>
                </a:solidFill>
              </a:rPr>
              <a:t>Leaf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Objetos y muebles.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https://www.models-resource.com/3ds/animalcrossingnewleaf/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76910-6130-4C96-99C1-53DF70D5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" y="2149643"/>
            <a:ext cx="1940135" cy="13526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77F2C382-32D2-4280-B8D5-08A880EB45B9}"/>
              </a:ext>
            </a:extLst>
          </p:cNvPr>
          <p:cNvSpPr txBox="1"/>
          <p:nvPr/>
        </p:nvSpPr>
        <p:spPr>
          <a:xfrm>
            <a:off x="6112223" y="50391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Omega Ruby / Alpha </a:t>
            </a:r>
            <a:r>
              <a:rPr lang="es-MX" sz="1000" dirty="0" err="1">
                <a:solidFill>
                  <a:schemeClr val="tx1"/>
                </a:solidFill>
              </a:rPr>
              <a:t>Sapphire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https://www.models-resource.com/3ds/pokemonomegarubyalphasapphire/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16D2F5BE-C0AE-4515-88D9-EDE301B3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82" y="5043978"/>
            <a:ext cx="1940135" cy="1326653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DFD9773A-B9FB-427D-A294-82848DD01FF2}"/>
              </a:ext>
            </a:extLst>
          </p:cNvPr>
          <p:cNvSpPr txBox="1"/>
          <p:nvPr/>
        </p:nvSpPr>
        <p:spPr>
          <a:xfrm>
            <a:off x="6178017" y="2318153"/>
            <a:ext cx="186702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X / </a:t>
            </a:r>
            <a:r>
              <a:rPr lang="es-MX" sz="1000" dirty="0"/>
              <a:t>Y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https://www.models-resource.com/3ds/pokemonxy/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DECF4D3D-9D85-4BE5-850C-672F05C6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76" y="2149582"/>
            <a:ext cx="1940135" cy="1326654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id="{DF4E66EA-F681-4DF7-A326-151B9543491E}"/>
              </a:ext>
            </a:extLst>
          </p:cNvPr>
          <p:cNvSpPr txBox="1"/>
          <p:nvPr/>
        </p:nvSpPr>
        <p:spPr>
          <a:xfrm>
            <a:off x="10115029" y="3655615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Dragon Quest 9</a:t>
            </a:r>
          </a:p>
          <a:p>
            <a:r>
              <a:rPr lang="es-MX" sz="1000" b="1" dirty="0"/>
              <a:t>Modelos: </a:t>
            </a:r>
            <a:r>
              <a:rPr lang="es-MX" sz="1000" dirty="0"/>
              <a:t>NPC.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</a:t>
            </a:r>
            <a:r>
              <a:rPr lang="es-MX" sz="1000" dirty="0" err="1"/>
              <a:t>Chibi</a:t>
            </a:r>
            <a:r>
              <a:rPr lang="es-MX" sz="1000" dirty="0"/>
              <a:t>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https://www.models-resource.com/ds_dsi/dragonquestixsentinelsofthestarryskies/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7E7ACA0-3BCC-4455-B95D-B34D383A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31" y="3592285"/>
            <a:ext cx="1947805" cy="1339597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05ED4AB3-D78B-41F1-BC75-C1BC72860450}"/>
              </a:ext>
            </a:extLst>
          </p:cNvPr>
          <p:cNvSpPr txBox="1"/>
          <p:nvPr/>
        </p:nvSpPr>
        <p:spPr>
          <a:xfrm>
            <a:off x="10134542" y="2293469"/>
            <a:ext cx="195559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en DS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Edificios, otros.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</a:t>
            </a:r>
            <a:r>
              <a:rPr lang="es-MX" sz="1000" dirty="0" err="1"/>
              <a:t>Chibi</a:t>
            </a:r>
            <a:endParaRPr lang="es-MX" sz="1000" dirty="0"/>
          </a:p>
          <a:p>
            <a:endParaRPr lang="es-MX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6"/>
              </a:rPr>
              <a:t>https://www.models-resource.com/ds_dsi/pokemonblackwhite/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7"/>
              </a:rPr>
              <a:t>https://www.models-resource.com/ds_dsi/pokemonblack2white2/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8"/>
              </a:rPr>
              <a:t>https://www.models-resource.com/ds_dsi/pokemondiamondpearl/</a:t>
            </a:r>
            <a:endParaRPr lang="es-MX" sz="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9"/>
              </a:rPr>
              <a:t>https://www.models-resource.com/ds_dsi/pokemonheartgoldsoulsilver/</a:t>
            </a:r>
            <a:endParaRPr lang="es-MX" sz="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400" dirty="0">
                <a:solidFill>
                  <a:schemeClr val="tx1"/>
                </a:solidFill>
                <a:hlinkClick r:id="rId10"/>
              </a:rPr>
              <a:t>https://www.models-resource.com/ds_dsi/pokemonplatinum/</a:t>
            </a:r>
            <a:endParaRPr lang="es-MX" sz="400" dirty="0">
              <a:solidFill>
                <a:schemeClr val="tx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95662FDC-F090-40E0-907C-BEE30C161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42" y="2166349"/>
            <a:ext cx="1921361" cy="13313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DF23D-73BE-44D0-BA28-D37981B3704F}"/>
              </a:ext>
            </a:extLst>
          </p:cNvPr>
          <p:cNvSpPr txBox="1"/>
          <p:nvPr/>
        </p:nvSpPr>
        <p:spPr>
          <a:xfrm>
            <a:off x="1941577" y="3595336"/>
            <a:ext cx="203480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The Legend of Zelda: Ocarina of Time 3D</a:t>
            </a:r>
            <a:endParaRPr lang="es-MX" sz="1000" dirty="0"/>
          </a:p>
          <a:p>
            <a:r>
              <a:rPr lang="es-MX" sz="1000" b="1" dirty="0"/>
              <a:t>Modelos: A</a:t>
            </a:r>
            <a:r>
              <a:rPr lang="es-MX" sz="1000" dirty="0"/>
              <a:t>nimales y objetos.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pPr algn="just"/>
            <a:r>
              <a:rPr lang="es-MX" sz="1000" dirty="0">
                <a:solidFill>
                  <a:schemeClr val="tx1"/>
                </a:solidFill>
              </a:rPr>
              <a:t>https://www.models-resource.com/3ds/thelegendofzeldaocarinaoftime3d/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A57F59-7A12-4A4D-876E-4A7DB46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6" y="3593893"/>
            <a:ext cx="1955595" cy="13455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CAA975-6242-41F8-8710-839A779DA362}"/>
              </a:ext>
            </a:extLst>
          </p:cNvPr>
          <p:cNvSpPr txBox="1"/>
          <p:nvPr/>
        </p:nvSpPr>
        <p:spPr>
          <a:xfrm>
            <a:off x="1941577" y="5133669"/>
            <a:ext cx="203480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Super </a:t>
            </a:r>
            <a:r>
              <a:rPr lang="es-MX" sz="1000" dirty="0" err="1">
                <a:solidFill>
                  <a:schemeClr val="tx1"/>
                </a:solidFill>
              </a:rPr>
              <a:t>Mystery</a:t>
            </a:r>
            <a:r>
              <a:rPr lang="es-MX" sz="1000" dirty="0">
                <a:solidFill>
                  <a:schemeClr val="tx1"/>
                </a:solidFill>
              </a:rPr>
              <a:t> </a:t>
            </a:r>
            <a:r>
              <a:rPr lang="es-MX" sz="1000" dirty="0" err="1">
                <a:solidFill>
                  <a:schemeClr val="tx1"/>
                </a:solidFill>
              </a:rPr>
              <a:t>Dungeon</a:t>
            </a:r>
            <a:endParaRPr lang="es-MX" sz="1000" dirty="0"/>
          </a:p>
          <a:p>
            <a:r>
              <a:rPr lang="es-MX" sz="1000" b="1" dirty="0"/>
              <a:t>Modelos: </a:t>
            </a:r>
            <a:r>
              <a:rPr lang="es-MX" sz="1000" dirty="0"/>
              <a:t>Animales (</a:t>
            </a:r>
            <a:r>
              <a:rPr lang="es-MX" sz="1000" dirty="0" err="1"/>
              <a:t>Pkmn</a:t>
            </a:r>
            <a:r>
              <a:rPr lang="es-MX" sz="1000" dirty="0"/>
              <a:t>).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Adaptable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https://www.models-resource.com/3ds/pokemonsupermysterydungeon/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FCBCCFE-E5EF-4F61-91AF-BB84BC03D7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0" y="5043978"/>
            <a:ext cx="1943701" cy="13266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E96D10E-0E1A-4545-9D71-0278F59E9D21}"/>
              </a:ext>
            </a:extLst>
          </p:cNvPr>
          <p:cNvSpPr txBox="1"/>
          <p:nvPr/>
        </p:nvSpPr>
        <p:spPr>
          <a:xfrm>
            <a:off x="6112222" y="3688766"/>
            <a:ext cx="186702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tx1"/>
                </a:solidFill>
              </a:rPr>
              <a:t>Pokémon </a:t>
            </a:r>
            <a:r>
              <a:rPr lang="es-MX" sz="1000" dirty="0" err="1">
                <a:solidFill>
                  <a:schemeClr val="tx1"/>
                </a:solidFill>
              </a:rPr>
              <a:t>Sun</a:t>
            </a:r>
            <a:r>
              <a:rPr lang="es-MX" sz="1000" dirty="0">
                <a:solidFill>
                  <a:schemeClr val="tx1"/>
                </a:solidFill>
              </a:rPr>
              <a:t> / </a:t>
            </a:r>
            <a:r>
              <a:rPr lang="es-MX" sz="1000" dirty="0"/>
              <a:t>Moon</a:t>
            </a:r>
          </a:p>
          <a:p>
            <a:r>
              <a:rPr lang="es-MX" sz="1000" b="1" dirty="0"/>
              <a:t>Modelos: O</a:t>
            </a:r>
            <a:r>
              <a:rPr lang="es-MX" sz="1000" dirty="0"/>
              <a:t>tros.</a:t>
            </a:r>
          </a:p>
          <a:p>
            <a:r>
              <a:rPr lang="es-MX" sz="1000" b="1" dirty="0"/>
              <a:t>Estilo:</a:t>
            </a:r>
            <a:r>
              <a:rPr lang="es-MX" sz="1000" dirty="0"/>
              <a:t> “Normal”</a:t>
            </a:r>
          </a:p>
          <a:p>
            <a:endParaRPr lang="es-MX" sz="1000" dirty="0">
              <a:solidFill>
                <a:schemeClr val="tx1"/>
              </a:solidFill>
            </a:endParaRPr>
          </a:p>
          <a:p>
            <a:r>
              <a:rPr lang="es-MX" sz="1000" dirty="0">
                <a:solidFill>
                  <a:schemeClr val="tx1"/>
                </a:solidFill>
              </a:rPr>
              <a:t>https://www.models-resource.com/3ds/pokemonsunmoon/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0C0DF6-C325-4766-BF64-301B5D137C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7882" y="3592285"/>
            <a:ext cx="1947804" cy="132665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Assets y referencias visuales.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2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17">
            <a:extLst>
              <a:ext uri="{FF2B5EF4-FFF2-40B4-BE49-F238E27FC236}">
                <a16:creationId xmlns:a16="http://schemas.microsoft.com/office/drawing/2014/main" id="{7C3B805B-2DA1-4AE8-8970-3D7D04DFD80C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NPC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1786AA-4AAD-4022-9738-A2DA8557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8"/>
            <a:ext cx="4025880" cy="23928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8FFA65-A970-477A-A54A-64892920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0" y="1275129"/>
            <a:ext cx="4037705" cy="23928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3F1C0A-0A89-47DC-8086-8A8CD64B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85" y="1275128"/>
            <a:ext cx="4030017" cy="2392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6FE84C-7FC6-4BC4-B2F8-97AE723C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7950"/>
            <a:ext cx="4051650" cy="239282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343A1A84-AFAE-4A5D-B1A0-A47CE4276FF7}"/>
              </a:ext>
            </a:extLst>
          </p:cNvPr>
          <p:cNvGrpSpPr/>
          <p:nvPr/>
        </p:nvGrpSpPr>
        <p:grpSpPr>
          <a:xfrm>
            <a:off x="4025881" y="3667951"/>
            <a:ext cx="5185232" cy="2389406"/>
            <a:chOff x="4025880" y="2392822"/>
            <a:chExt cx="6020287" cy="277420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17B363E-A4CD-42F5-BE2F-441507B6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8748" y="2392823"/>
              <a:ext cx="3007419" cy="2774202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EC5FD05-9752-4A8F-BDBE-4BEA550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880" y="2392822"/>
              <a:ext cx="3020881" cy="277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49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1077295"/>
          </a:xfrm>
          <a:prstGeom prst="roundRect">
            <a:avLst>
              <a:gd name="adj" fmla="val 375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Inspiraciones: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Ratchet</a:t>
            </a:r>
            <a:r>
              <a:rPr lang="es-MX" sz="1200" dirty="0">
                <a:solidFill>
                  <a:schemeClr val="tx1"/>
                </a:solidFill>
              </a:rPr>
              <a:t> &amp; </a:t>
            </a:r>
            <a:r>
              <a:rPr lang="es-MX" sz="1200" dirty="0" err="1">
                <a:solidFill>
                  <a:schemeClr val="tx1"/>
                </a:solidFill>
              </a:rPr>
              <a:t>Clank</a:t>
            </a:r>
            <a:r>
              <a:rPr lang="es-MX" sz="1200" dirty="0">
                <a:solidFill>
                  <a:schemeClr val="tx1"/>
                </a:solidFill>
              </a:rPr>
              <a:t> (PS2,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Jack and </a:t>
            </a:r>
            <a:r>
              <a:rPr lang="es-MX" sz="1200" dirty="0" err="1">
                <a:solidFill>
                  <a:schemeClr val="tx1"/>
                </a:solidFill>
              </a:rPr>
              <a:t>Daxter</a:t>
            </a:r>
            <a:r>
              <a:rPr lang="es-MX" sz="1200" dirty="0">
                <a:solidFill>
                  <a:schemeClr val="tx1"/>
                </a:solidFill>
              </a:rPr>
              <a:t> (PS2, 2001)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Super Mario </a:t>
            </a:r>
            <a:r>
              <a:rPr lang="es-MX" sz="1200" dirty="0" err="1">
                <a:solidFill>
                  <a:schemeClr val="tx1"/>
                </a:solidFill>
              </a:rPr>
              <a:t>Sunshine</a:t>
            </a:r>
            <a:r>
              <a:rPr lang="es-MX" sz="1200" dirty="0">
                <a:solidFill>
                  <a:schemeClr val="tx1"/>
                </a:solidFill>
              </a:rPr>
              <a:t> (GC, 2002)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/>
                </a:solidFill>
              </a:rPr>
              <a:t>Crash</a:t>
            </a:r>
            <a:r>
              <a:rPr lang="es-MX" sz="1200" dirty="0">
                <a:solidFill>
                  <a:schemeClr val="tx1"/>
                </a:solidFill>
              </a:rPr>
              <a:t> of the </a:t>
            </a:r>
            <a:r>
              <a:rPr lang="es-MX" sz="1200" dirty="0" err="1">
                <a:solidFill>
                  <a:schemeClr val="tx1"/>
                </a:solidFill>
              </a:rPr>
              <a:t>Titans</a:t>
            </a:r>
            <a:r>
              <a:rPr lang="es-MX" sz="1200" dirty="0">
                <a:solidFill>
                  <a:schemeClr val="tx1"/>
                </a:solidFill>
              </a:rPr>
              <a:t> (PS2, 2007)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Jet Set Radio (</a:t>
            </a:r>
            <a:r>
              <a:rPr lang="es-MX" sz="1200" dirty="0" err="1">
                <a:solidFill>
                  <a:schemeClr val="tx1"/>
                </a:solidFill>
              </a:rPr>
              <a:t>Dreamcast</a:t>
            </a:r>
            <a:r>
              <a:rPr lang="es-MX" sz="1200" dirty="0">
                <a:solidFill>
                  <a:schemeClr val="tx1"/>
                </a:solidFill>
              </a:rPr>
              <a:t>, 2000)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GTA Vice City </a:t>
            </a:r>
            <a:r>
              <a:rPr lang="es-MX" sz="1200" dirty="0" err="1">
                <a:solidFill>
                  <a:schemeClr val="tx1"/>
                </a:solidFill>
              </a:rPr>
              <a:t>Stories</a:t>
            </a:r>
            <a:r>
              <a:rPr lang="es-MX" sz="1200" dirty="0">
                <a:solidFill>
                  <a:schemeClr val="tx1"/>
                </a:solidFill>
              </a:rPr>
              <a:t> (PSP, 2006)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Mortal </a:t>
            </a:r>
            <a:r>
              <a:rPr lang="es-MX" sz="1200" dirty="0" err="1">
                <a:solidFill>
                  <a:schemeClr val="tx1"/>
                </a:solidFill>
              </a:rPr>
              <a:t>Kombat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Deception</a:t>
            </a:r>
            <a:r>
              <a:rPr lang="es-MX" sz="1200" dirty="0">
                <a:solidFill>
                  <a:schemeClr val="tx1"/>
                </a:solidFill>
              </a:rPr>
              <a:t> (PSP, 2004)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Simpson: Hit &amp; Run (PS2, 2003)</a:t>
            </a:r>
          </a:p>
        </p:txBody>
      </p:sp>
      <p:pic>
        <p:nvPicPr>
          <p:cNvPr id="4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DBB9C7EB-CA42-4BB0-9CB7-254C91E9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3" y="405768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Simpsons Hit and Run 'Speed Rocket'&lt;br/&gt; — sabukaru">
            <a:extLst>
              <a:ext uri="{FF2B5EF4-FFF2-40B4-BE49-F238E27FC236}">
                <a16:creationId xmlns:a16="http://schemas.microsoft.com/office/drawing/2014/main" id="{C74EF16D-725A-4D89-B61D-C2419286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54" y="4045264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Jet Set Radio HD - Review - YouTube">
            <a:extLst>
              <a:ext uri="{FF2B5EF4-FFF2-40B4-BE49-F238E27FC236}">
                <a16:creationId xmlns:a16="http://schemas.microsoft.com/office/drawing/2014/main" id="{5F8E5946-C857-4535-A32C-5C16EF9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69" y="2328729"/>
            <a:ext cx="2911380" cy="16451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0B59A1-004B-4F6E-BB79-3F2BD44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2328728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uper Mario 3D All-Stars' classic games have aged remarkably well">
            <a:extLst>
              <a:ext uri="{FF2B5EF4-FFF2-40B4-BE49-F238E27FC236}">
                <a16:creationId xmlns:a16="http://schemas.microsoft.com/office/drawing/2014/main" id="{3F537819-4B02-4FCE-8261-8E5365F6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78" y="2328728"/>
            <a:ext cx="2911381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51A09E-ED51-4E97-9EDF-D5DAFD008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77" y="4057684"/>
            <a:ext cx="2911381" cy="164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2" descr="Jak and Daxter: The Precursor Legacy PS2 Gameplay HD (PCSX2)">
            <a:extLst>
              <a:ext uri="{FF2B5EF4-FFF2-40B4-BE49-F238E27FC236}">
                <a16:creationId xmlns:a16="http://schemas.microsoft.com/office/drawing/2014/main" id="{E2EA0273-84A7-4628-A092-00B2F7F7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0" y="4061246"/>
            <a:ext cx="2911380" cy="16451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tal Kombat Fan Is Remastering Deception">
            <a:extLst>
              <a:ext uri="{FF2B5EF4-FFF2-40B4-BE49-F238E27FC236}">
                <a16:creationId xmlns:a16="http://schemas.microsoft.com/office/drawing/2014/main" id="{2F349D6F-1C82-45B8-97B6-77C4CDA7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619" r="5354" b="413"/>
          <a:stretch/>
        </p:blipFill>
        <p:spPr bwMode="auto">
          <a:xfrm>
            <a:off x="9161454" y="2324756"/>
            <a:ext cx="2908230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3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>
            <a:extLst>
              <a:ext uri="{FF2B5EF4-FFF2-40B4-BE49-F238E27FC236}">
                <a16:creationId xmlns:a16="http://schemas.microsoft.com/office/drawing/2014/main" id="{E0ABD5E2-1BA3-4102-AC5F-B8AF0166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UI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FA666325-2BE9-4F4D-9BD3-BD2A96F0BB81}"/>
              </a:ext>
            </a:extLst>
          </p:cNvPr>
          <p:cNvSpPr/>
          <p:nvPr/>
        </p:nvSpPr>
        <p:spPr>
          <a:xfrm>
            <a:off x="171416" y="1811518"/>
            <a:ext cx="4291528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de la Interfaz: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Minimalista en elementos.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Estética de juegos del 2000 – 2010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3A1DB0DE-A09B-4453-B178-2E09C2897D5D}"/>
              </a:ext>
            </a:extLst>
          </p:cNvPr>
          <p:cNvSpPr/>
          <p:nvPr/>
        </p:nvSpPr>
        <p:spPr>
          <a:xfrm>
            <a:off x="171416" y="2678161"/>
            <a:ext cx="4291528" cy="1541414"/>
          </a:xfrm>
          <a:prstGeom prst="roundRect">
            <a:avLst>
              <a:gd name="adj" fmla="val 14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Elementos Interfaz: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Juego a pie: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Barra de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 Vidas.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Cantidad del objeto principal.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Minimapa / Buzón de notificaciones.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752A68EB-51E2-4180-AA2A-56420A03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029"/>
          <a:stretch/>
        </p:blipFill>
        <p:spPr>
          <a:xfrm>
            <a:off x="10175513" y="5520453"/>
            <a:ext cx="1757697" cy="940214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5A4DA8D8-F577-490E-AF8F-5CF2273C71FB}"/>
              </a:ext>
            </a:extLst>
          </p:cNvPr>
          <p:cNvSpPr/>
          <p:nvPr/>
        </p:nvSpPr>
        <p:spPr>
          <a:xfrm>
            <a:off x="11743001" y="544317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F42ECB9-C96A-48B0-AA03-50751C4253F8}"/>
              </a:ext>
            </a:extLst>
          </p:cNvPr>
          <p:cNvGrpSpPr/>
          <p:nvPr/>
        </p:nvGrpSpPr>
        <p:grpSpPr>
          <a:xfrm>
            <a:off x="4635152" y="1889897"/>
            <a:ext cx="3621390" cy="1028325"/>
            <a:chOff x="2290195" y="1169757"/>
            <a:chExt cx="3538356" cy="89007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5A811FC-5BB5-4A6E-BB51-FD03FA19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195" y="1169757"/>
              <a:ext cx="3538356" cy="890070"/>
            </a:xfrm>
            <a:prstGeom prst="rect">
              <a:avLst/>
            </a:prstGeom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94AA3FB1-4334-4F2A-B29A-DE60EECFD4C3}"/>
                </a:ext>
              </a:extLst>
            </p:cNvPr>
            <p:cNvGrpSpPr/>
            <p:nvPr/>
          </p:nvGrpSpPr>
          <p:grpSpPr>
            <a:xfrm>
              <a:off x="3473968" y="1477763"/>
              <a:ext cx="1695395" cy="542351"/>
              <a:chOff x="3473968" y="1167370"/>
              <a:chExt cx="1695395" cy="542351"/>
            </a:xfrm>
          </p:grpSpPr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5DA69B8C-F637-406E-A493-7F58B7B32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8" y="1167370"/>
                <a:ext cx="813527" cy="542351"/>
              </a:xfrm>
              <a:prstGeom prst="rect">
                <a:avLst/>
              </a:prstGeom>
            </p:spPr>
          </p:pic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ED0FE04-126D-4DFA-AD18-83433D778FB5}"/>
                  </a:ext>
                </a:extLst>
              </p:cNvPr>
              <p:cNvSpPr/>
              <p:nvPr/>
            </p:nvSpPr>
            <p:spPr>
              <a:xfrm>
                <a:off x="4687653" y="1302264"/>
                <a:ext cx="221620" cy="277437"/>
              </a:xfrm>
              <a:custGeom>
                <a:avLst/>
                <a:gdLst/>
                <a:ahLst/>
                <a:cxnLst/>
                <a:rect l="l" t="t" r="r" b="b"/>
                <a:pathLst>
                  <a:path w="242185" h="303182">
                    <a:moveTo>
                      <a:pt x="118593" y="0"/>
                    </a:moveTo>
                    <a:cubicBezTo>
                      <a:pt x="156857" y="0"/>
                      <a:pt x="184522" y="7133"/>
                      <a:pt x="201588" y="21399"/>
                    </a:cubicBezTo>
                    <a:cubicBezTo>
                      <a:pt x="218653" y="35665"/>
                      <a:pt x="227186" y="53597"/>
                      <a:pt x="227186" y="75196"/>
                    </a:cubicBezTo>
                    <a:cubicBezTo>
                      <a:pt x="227186" y="87862"/>
                      <a:pt x="223719" y="99328"/>
                      <a:pt x="216787" y="109594"/>
                    </a:cubicBezTo>
                    <a:cubicBezTo>
                      <a:pt x="209854" y="119860"/>
                      <a:pt x="199388" y="128859"/>
                      <a:pt x="185389" y="136592"/>
                    </a:cubicBezTo>
                    <a:cubicBezTo>
                      <a:pt x="196721" y="139392"/>
                      <a:pt x="205387" y="142658"/>
                      <a:pt x="211387" y="146391"/>
                    </a:cubicBezTo>
                    <a:cubicBezTo>
                      <a:pt x="221120" y="152391"/>
                      <a:pt x="228686" y="160290"/>
                      <a:pt x="234086" y="170090"/>
                    </a:cubicBezTo>
                    <a:cubicBezTo>
                      <a:pt x="239485" y="179889"/>
                      <a:pt x="242185" y="191589"/>
                      <a:pt x="242185" y="205188"/>
                    </a:cubicBezTo>
                    <a:cubicBezTo>
                      <a:pt x="242185" y="222253"/>
                      <a:pt x="237719" y="238619"/>
                      <a:pt x="228786" y="254285"/>
                    </a:cubicBezTo>
                    <a:cubicBezTo>
                      <a:pt x="219853" y="269950"/>
                      <a:pt x="206987" y="282016"/>
                      <a:pt x="190188" y="290483"/>
                    </a:cubicBezTo>
                    <a:cubicBezTo>
                      <a:pt x="173389" y="298949"/>
                      <a:pt x="151324" y="303182"/>
                      <a:pt x="123992" y="303182"/>
                    </a:cubicBezTo>
                    <a:cubicBezTo>
                      <a:pt x="97327" y="303182"/>
                      <a:pt x="76295" y="300049"/>
                      <a:pt x="60896" y="293782"/>
                    </a:cubicBezTo>
                    <a:cubicBezTo>
                      <a:pt x="45497" y="287516"/>
                      <a:pt x="32831" y="278350"/>
                      <a:pt x="22898" y="266284"/>
                    </a:cubicBezTo>
                    <a:cubicBezTo>
                      <a:pt x="12966" y="254218"/>
                      <a:pt x="5333" y="239052"/>
                      <a:pt x="0" y="220787"/>
                    </a:cubicBezTo>
                    <a:lnTo>
                      <a:pt x="81395" y="209987"/>
                    </a:lnTo>
                    <a:cubicBezTo>
                      <a:pt x="84595" y="226386"/>
                      <a:pt x="89561" y="237752"/>
                      <a:pt x="96294" y="244085"/>
                    </a:cubicBezTo>
                    <a:cubicBezTo>
                      <a:pt x="103027" y="250418"/>
                      <a:pt x="111593" y="253585"/>
                      <a:pt x="121992" y="253585"/>
                    </a:cubicBezTo>
                    <a:cubicBezTo>
                      <a:pt x="132925" y="253585"/>
                      <a:pt x="142025" y="249585"/>
                      <a:pt x="149291" y="241586"/>
                    </a:cubicBezTo>
                    <a:cubicBezTo>
                      <a:pt x="156557" y="233586"/>
                      <a:pt x="160190" y="222920"/>
                      <a:pt x="160190" y="209587"/>
                    </a:cubicBezTo>
                    <a:cubicBezTo>
                      <a:pt x="160190" y="195988"/>
                      <a:pt x="156690" y="185456"/>
                      <a:pt x="149691" y="177989"/>
                    </a:cubicBezTo>
                    <a:cubicBezTo>
                      <a:pt x="142691" y="170523"/>
                      <a:pt x="133192" y="166790"/>
                      <a:pt x="121192" y="166790"/>
                    </a:cubicBezTo>
                    <a:cubicBezTo>
                      <a:pt x="114793" y="166790"/>
                      <a:pt x="105993" y="168390"/>
                      <a:pt x="94794" y="171590"/>
                    </a:cubicBezTo>
                    <a:lnTo>
                      <a:pt x="98994" y="113393"/>
                    </a:lnTo>
                    <a:cubicBezTo>
                      <a:pt x="103527" y="114060"/>
                      <a:pt x="107060" y="114393"/>
                      <a:pt x="109593" y="114393"/>
                    </a:cubicBezTo>
                    <a:cubicBezTo>
                      <a:pt x="120259" y="114393"/>
                      <a:pt x="129159" y="110993"/>
                      <a:pt x="136292" y="104194"/>
                    </a:cubicBezTo>
                    <a:cubicBezTo>
                      <a:pt x="143424" y="97394"/>
                      <a:pt x="146991" y="89328"/>
                      <a:pt x="146991" y="79995"/>
                    </a:cubicBezTo>
                    <a:cubicBezTo>
                      <a:pt x="146991" y="71063"/>
                      <a:pt x="144324" y="63930"/>
                      <a:pt x="138991" y="58597"/>
                    </a:cubicBezTo>
                    <a:cubicBezTo>
                      <a:pt x="133658" y="53264"/>
                      <a:pt x="126325" y="50597"/>
                      <a:pt x="116993" y="50597"/>
                    </a:cubicBezTo>
                    <a:cubicBezTo>
                      <a:pt x="107393" y="50597"/>
                      <a:pt x="99594" y="53497"/>
                      <a:pt x="93594" y="59297"/>
                    </a:cubicBezTo>
                    <a:cubicBezTo>
                      <a:pt x="87594" y="65096"/>
                      <a:pt x="83528" y="75262"/>
                      <a:pt x="81395" y="89795"/>
                    </a:cubicBezTo>
                    <a:lnTo>
                      <a:pt x="4400" y="75996"/>
                    </a:lnTo>
                    <a:cubicBezTo>
                      <a:pt x="10799" y="51464"/>
                      <a:pt x="23098" y="32665"/>
                      <a:pt x="41297" y="19599"/>
                    </a:cubicBezTo>
                    <a:cubicBezTo>
                      <a:pt x="59496" y="6533"/>
                      <a:pt x="85261" y="0"/>
                      <a:pt x="118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922F1BCC-F536-4F20-B356-2A842D999E35}"/>
                  </a:ext>
                </a:extLst>
              </p:cNvPr>
              <p:cNvSpPr/>
              <p:nvPr/>
            </p:nvSpPr>
            <p:spPr>
              <a:xfrm>
                <a:off x="4934932" y="1302264"/>
                <a:ext cx="234431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56185" h="298182">
                    <a:moveTo>
                      <a:pt x="148391" y="0"/>
                    </a:moveTo>
                    <a:lnTo>
                      <a:pt x="219387" y="0"/>
                    </a:lnTo>
                    <a:lnTo>
                      <a:pt x="219387" y="180189"/>
                    </a:lnTo>
                    <a:lnTo>
                      <a:pt x="256185" y="180189"/>
                    </a:lnTo>
                    <a:lnTo>
                      <a:pt x="256185" y="243385"/>
                    </a:lnTo>
                    <a:lnTo>
                      <a:pt x="219387" y="243385"/>
                    </a:lnTo>
                    <a:lnTo>
                      <a:pt x="219387" y="298182"/>
                    </a:lnTo>
                    <a:lnTo>
                      <a:pt x="148391" y="298182"/>
                    </a:lnTo>
                    <a:lnTo>
                      <a:pt x="148391" y="243385"/>
                    </a:lnTo>
                    <a:lnTo>
                      <a:pt x="0" y="243385"/>
                    </a:lnTo>
                    <a:lnTo>
                      <a:pt x="0" y="176389"/>
                    </a:lnTo>
                    <a:lnTo>
                      <a:pt x="148391" y="0"/>
                    </a:lnTo>
                    <a:close/>
                    <a:moveTo>
                      <a:pt x="148391" y="87923"/>
                    </a:moveTo>
                    <a:lnTo>
                      <a:pt x="69983" y="180189"/>
                    </a:lnTo>
                    <a:lnTo>
                      <a:pt x="148391" y="180189"/>
                    </a:lnTo>
                    <a:lnTo>
                      <a:pt x="148391" y="879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7EC56DEB-F580-46C7-BE85-222C5DE99DD8}"/>
                  </a:ext>
                </a:extLst>
              </p:cNvPr>
              <p:cNvSpPr/>
              <p:nvPr/>
            </p:nvSpPr>
            <p:spPr>
              <a:xfrm>
                <a:off x="4301877" y="1380774"/>
                <a:ext cx="245776" cy="194352"/>
              </a:xfrm>
              <a:custGeom>
                <a:avLst/>
                <a:gdLst/>
                <a:ahLst/>
                <a:cxnLst/>
                <a:rect l="l" t="t" r="r" b="b"/>
                <a:pathLst>
                  <a:path w="268583" h="212387">
                    <a:moveTo>
                      <a:pt x="3999" y="0"/>
                    </a:moveTo>
                    <a:lnTo>
                      <a:pt x="100593" y="0"/>
                    </a:lnTo>
                    <a:lnTo>
                      <a:pt x="134291" y="59196"/>
                    </a:lnTo>
                    <a:lnTo>
                      <a:pt x="173589" y="0"/>
                    </a:lnTo>
                    <a:lnTo>
                      <a:pt x="263384" y="0"/>
                    </a:lnTo>
                    <a:lnTo>
                      <a:pt x="190932" y="101194"/>
                    </a:lnTo>
                    <a:lnTo>
                      <a:pt x="268583" y="212387"/>
                    </a:lnTo>
                    <a:lnTo>
                      <a:pt x="173589" y="212387"/>
                    </a:lnTo>
                    <a:lnTo>
                      <a:pt x="134291" y="143991"/>
                    </a:lnTo>
                    <a:lnTo>
                      <a:pt x="88194" y="212387"/>
                    </a:lnTo>
                    <a:lnTo>
                      <a:pt x="0" y="212387"/>
                    </a:lnTo>
                    <a:lnTo>
                      <a:pt x="77139" y="101194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4306CF12-9FC4-4173-A1EA-00AB5A787B74}"/>
              </a:ext>
            </a:extLst>
          </p:cNvPr>
          <p:cNvSpPr/>
          <p:nvPr/>
        </p:nvSpPr>
        <p:spPr>
          <a:xfrm>
            <a:off x="6105525" y="1889897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C2F39BD8-17D6-4F62-B9E6-A61860FC83C3}"/>
              </a:ext>
            </a:extLst>
          </p:cNvPr>
          <p:cNvSpPr/>
          <p:nvPr/>
        </p:nvSpPr>
        <p:spPr>
          <a:xfrm>
            <a:off x="4835804" y="2283884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0B59900-54A9-41A1-BFFD-48028F06CBA6}"/>
              </a:ext>
            </a:extLst>
          </p:cNvPr>
          <p:cNvSpPr/>
          <p:nvPr/>
        </p:nvSpPr>
        <p:spPr>
          <a:xfrm>
            <a:off x="6167998" y="2483589"/>
            <a:ext cx="214180" cy="20841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9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Presentación</a:t>
            </a:r>
          </a:p>
        </p:txBody>
      </p:sp>
      <p:pic>
        <p:nvPicPr>
          <p:cNvPr id="5" name="Picture 6" descr="Grand Theft Auto: Vice City Stories Download - GameFabrique">
            <a:extLst>
              <a:ext uri="{FF2B5EF4-FFF2-40B4-BE49-F238E27FC236}">
                <a16:creationId xmlns:a16="http://schemas.microsoft.com/office/drawing/2014/main" id="{09ED0021-6ED1-42CE-9BFF-7249BA0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6530481-4C48-43DF-B149-74DB0EEEDE55}"/>
              </a:ext>
            </a:extLst>
          </p:cNvPr>
          <p:cNvSpPr/>
          <p:nvPr/>
        </p:nvSpPr>
        <p:spPr>
          <a:xfrm>
            <a:off x="78787" y="2877320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Objetivo.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cilindro de color que marca la zona del objetivo.</a:t>
            </a:r>
          </a:p>
        </p:txBody>
      </p:sp>
      <p:pic>
        <p:nvPicPr>
          <p:cNvPr id="1026" name="Picture 2" descr="Casa de los Johnson | Loquendo Wiki | Fandom">
            <a:extLst>
              <a:ext uri="{FF2B5EF4-FFF2-40B4-BE49-F238E27FC236}">
                <a16:creationId xmlns:a16="http://schemas.microsoft.com/office/drawing/2014/main" id="{EE5ED8FD-16F8-4CD1-983B-1693C2115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" b="6729"/>
          <a:stretch/>
        </p:blipFill>
        <p:spPr bwMode="auto">
          <a:xfrm>
            <a:off x="3125144" y="1157577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1D5AD3-BAA1-40A7-93F4-1E94A43D85C9}"/>
              </a:ext>
            </a:extLst>
          </p:cNvPr>
          <p:cNvSpPr/>
          <p:nvPr/>
        </p:nvSpPr>
        <p:spPr>
          <a:xfrm>
            <a:off x="3125144" y="2877320"/>
            <a:ext cx="2917686" cy="7460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Estructuras.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Una fecha de color que marca las estructuras a las que se pueden entrar.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70FCEF-E326-4722-B69B-4A6679A953E9}"/>
              </a:ext>
            </a:extLst>
          </p:cNvPr>
          <p:cNvSpPr/>
          <p:nvPr/>
        </p:nvSpPr>
        <p:spPr>
          <a:xfrm>
            <a:off x="6171501" y="2894149"/>
            <a:ext cx="2917686" cy="729269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Indicación de Interacción.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símbolo que marca los personajes con los que se puede interactuar.</a:t>
            </a:r>
          </a:p>
        </p:txBody>
      </p:sp>
      <p:pic>
        <p:nvPicPr>
          <p:cNvPr id="1028" name="Picture 4" descr="Por qué The Simpson Hit &amp; Run no tuvo secuela? Sus creadores no lo entienden">
            <a:extLst>
              <a:ext uri="{FF2B5EF4-FFF2-40B4-BE49-F238E27FC236}">
                <a16:creationId xmlns:a16="http://schemas.microsoft.com/office/drawing/2014/main" id="{0B0199C9-9C88-45D2-93E5-C58185E6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b="7422"/>
          <a:stretch/>
        </p:blipFill>
        <p:spPr bwMode="auto">
          <a:xfrm>
            <a:off x="6171501" y="1157577"/>
            <a:ext cx="2917686" cy="16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MD Model) Crates (Crash Bandicoot) Download by SAB64 on DeviantArt">
            <a:extLst>
              <a:ext uri="{FF2B5EF4-FFF2-40B4-BE49-F238E27FC236}">
                <a16:creationId xmlns:a16="http://schemas.microsoft.com/office/drawing/2014/main" id="{2EA60190-B574-43C0-9B4C-363492DB2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-14" r="15542" b="16402"/>
          <a:stretch/>
        </p:blipFill>
        <p:spPr bwMode="auto">
          <a:xfrm>
            <a:off x="9195527" y="1149161"/>
            <a:ext cx="2917686" cy="16655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2113DCB-2D81-459B-9427-A9369DEE7137}"/>
              </a:ext>
            </a:extLst>
          </p:cNvPr>
          <p:cNvSpPr/>
          <p:nvPr/>
        </p:nvSpPr>
        <p:spPr>
          <a:xfrm>
            <a:off x="9195527" y="2894150"/>
            <a:ext cx="2917686" cy="72926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Rincones de Cajas.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Lugares estratégicos donde se concentran un numero decente de cajas.</a:t>
            </a:r>
          </a:p>
        </p:txBody>
      </p:sp>
      <p:pic>
        <p:nvPicPr>
          <p:cNvPr id="14" name="Picture 2" descr="Fighting Gloves | Sonic Wiki Zone | Fandom">
            <a:extLst>
              <a:ext uri="{FF2B5EF4-FFF2-40B4-BE49-F238E27FC236}">
                <a16:creationId xmlns:a16="http://schemas.microsoft.com/office/drawing/2014/main" id="{ABDF5B7B-1521-4923-A04B-40C2B17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3374"/>
          <a:stretch/>
        </p:blipFill>
        <p:spPr bwMode="auto">
          <a:xfrm>
            <a:off x="78787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uick Time Events | God of War Wiki | Fandom">
            <a:extLst>
              <a:ext uri="{FF2B5EF4-FFF2-40B4-BE49-F238E27FC236}">
                <a16:creationId xmlns:a16="http://schemas.microsoft.com/office/drawing/2014/main" id="{09D7E8B1-DE9F-4DBB-9587-1DA7BBBC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b="26097"/>
          <a:stretch/>
        </p:blipFill>
        <p:spPr bwMode="auto">
          <a:xfrm>
            <a:off x="3152676" y="3943350"/>
            <a:ext cx="2917686" cy="16486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E06FFC-C046-4571-83E0-5B5D86CC686E}"/>
              </a:ext>
            </a:extLst>
          </p:cNvPr>
          <p:cNvSpPr/>
          <p:nvPr/>
        </p:nvSpPr>
        <p:spPr>
          <a:xfrm>
            <a:off x="78787" y="5657693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Power Ups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aura que rodea los objetos que modifican la jugabilidad.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0C9408-2DAF-4CD6-8B6C-5CEF194314B3}"/>
              </a:ext>
            </a:extLst>
          </p:cNvPr>
          <p:cNvSpPr/>
          <p:nvPr/>
        </p:nvSpPr>
        <p:spPr>
          <a:xfrm>
            <a:off x="3125144" y="5657692"/>
            <a:ext cx="2917686" cy="746097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Botón Contextual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Un icono que indica que se puede usar el Botón Contextual.</a:t>
            </a:r>
          </a:p>
        </p:txBody>
      </p:sp>
    </p:spTree>
    <p:extLst>
      <p:ext uri="{BB962C8B-B14F-4D97-AF65-F5344CB8AC3E}">
        <p14:creationId xmlns:p14="http://schemas.microsoft.com/office/powerpoint/2010/main" val="684883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F242873-8F64-4423-89BF-90A4F049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1095376"/>
            <a:ext cx="2544251" cy="2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C37207DF-CA23-49F7-BD27-E5834E2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87" y="1095376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ABF58790-DEC1-470B-A25E-A8DCFD2A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468" y="1095376"/>
            <a:ext cx="2541953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2E07BE94-6122-4D5A-A38C-6337AD06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30" y="1095375"/>
            <a:ext cx="3389270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">
            <a:extLst>
              <a:ext uri="{FF2B5EF4-FFF2-40B4-BE49-F238E27FC236}">
                <a16:creationId xmlns:a16="http://schemas.microsoft.com/office/drawing/2014/main" id="{152AB2F6-FB2E-4066-8D92-B145F1B6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3696235"/>
            <a:ext cx="3389271" cy="25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DA49FF-25C9-46D4-AF33-73650731F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951" y="3696386"/>
            <a:ext cx="4674124" cy="25389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B37F85-3D45-4240-BEDF-63A003540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029" y="3696233"/>
            <a:ext cx="2541953" cy="25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9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Referencias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72DE8A-4796-4ABA-89EF-31ABB158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095375"/>
            <a:ext cx="2537055" cy="25419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286347-E6BA-4250-861F-CF33890B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3" y="1095375"/>
            <a:ext cx="3405188" cy="25522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227982-001F-43F9-9B2D-E008A539F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84" y="1095375"/>
            <a:ext cx="2532292" cy="25469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E56FCF-31BA-46EC-8103-EF5BB4BF7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459" y="1095375"/>
            <a:ext cx="2551749" cy="25419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4107337-B09A-4B26-9B7B-31517AFD7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" y="3715283"/>
            <a:ext cx="4462462" cy="25192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88E2C5C-CB19-47EE-AD4D-511925090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220" y="3697391"/>
            <a:ext cx="2532292" cy="253716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ECFB83D-71A6-46CF-BF81-AD83E072E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3702261"/>
            <a:ext cx="2532292" cy="25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7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Objs</a:t>
            </a:r>
            <a:endParaRPr lang="es-ES" sz="7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38A544F-0205-45E6-AAE8-C828776CB2FC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 de Monedas – Contiene varias monedas.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de Ricardito – Contienen un Ricardito.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</p:txBody>
      </p:sp>
    </p:spTree>
    <p:extLst>
      <p:ext uri="{BB962C8B-B14F-4D97-AF65-F5344CB8AC3E}">
        <p14:creationId xmlns:p14="http://schemas.microsoft.com/office/powerpoint/2010/main" val="12170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ny Hawk's Pro Skater 1 + 2: All SKATE Letters Locations | Push Square">
            <a:extLst>
              <a:ext uri="{FF2B5EF4-FFF2-40B4-BE49-F238E27FC236}">
                <a16:creationId xmlns:a16="http://schemas.microsoft.com/office/drawing/2014/main" id="{0C55822D-5090-405D-8A79-EB0D27481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341"/>
          <a:stretch/>
        </p:blipFill>
        <p:spPr bwMode="auto">
          <a:xfrm>
            <a:off x="125042" y="4863218"/>
            <a:ext cx="2084767" cy="1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Fighting Gloves | Sonic Wiki Zone | Fandom">
            <a:extLst>
              <a:ext uri="{FF2B5EF4-FFF2-40B4-BE49-F238E27FC236}">
                <a16:creationId xmlns:a16="http://schemas.microsoft.com/office/drawing/2014/main" id="{592EC3ED-35B1-4581-BA49-FEEB3E61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291" r="15195" b="525"/>
          <a:stretch/>
        </p:blipFill>
        <p:spPr bwMode="auto">
          <a:xfrm>
            <a:off x="10312144" y="2116705"/>
            <a:ext cx="1785938" cy="166850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llect S-K-A-T-E (Concept) - Giant Bomb">
            <a:extLst>
              <a:ext uri="{FF2B5EF4-FFF2-40B4-BE49-F238E27FC236}">
                <a16:creationId xmlns:a16="http://schemas.microsoft.com/office/drawing/2014/main" id="{745D06FB-34CA-4C4B-8602-E80F7215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 bwMode="auto">
          <a:xfrm>
            <a:off x="2263061" y="4842518"/>
            <a:ext cx="1785937" cy="16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id="{F06AC836-FD14-44E6-A210-A1BCCBE04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6"/>
          <a:stretch/>
        </p:blipFill>
        <p:spPr bwMode="auto">
          <a:xfrm>
            <a:off x="8166219" y="2179122"/>
            <a:ext cx="2092245" cy="15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DD9E9CC7-7382-4CCF-A3EA-EC4937E90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4" t="630" r="6274" b="890"/>
          <a:stretch/>
        </p:blipFill>
        <p:spPr>
          <a:xfrm>
            <a:off x="6282683" y="2116631"/>
            <a:ext cx="1785938" cy="1657865"/>
          </a:xfrm>
          <a:prstGeom prst="rect">
            <a:avLst/>
          </a:prstGeom>
          <a:ln w="28575">
            <a:noFill/>
          </a:ln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9D750412-E7A2-43E4-9CA7-CC9134C9F8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t="281" r="3651" b="-281"/>
          <a:stretch/>
        </p:blipFill>
        <p:spPr>
          <a:xfrm>
            <a:off x="4138520" y="2127346"/>
            <a:ext cx="2090911" cy="1657865"/>
          </a:xfrm>
          <a:prstGeom prst="rect">
            <a:avLst/>
          </a:prstGeom>
          <a:ln w="28575">
            <a:noFill/>
          </a:ln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84331BB6-2EB3-48D7-B105-D41034601C08}"/>
              </a:ext>
            </a:extLst>
          </p:cNvPr>
          <p:cNvGrpSpPr/>
          <p:nvPr/>
        </p:nvGrpSpPr>
        <p:grpSpPr>
          <a:xfrm>
            <a:off x="2280542" y="2103931"/>
            <a:ext cx="1768457" cy="1672775"/>
            <a:chOff x="5260210" y="3051552"/>
            <a:chExt cx="1239738" cy="1172663"/>
          </a:xfrm>
        </p:grpSpPr>
        <p:pic>
          <p:nvPicPr>
            <p:cNvPr id="62" name="Picture 2" descr="Super Mario Galaxy 2">
              <a:extLst>
                <a:ext uri="{FF2B5EF4-FFF2-40B4-BE49-F238E27FC236}">
                  <a16:creationId xmlns:a16="http://schemas.microsoft.com/office/drawing/2014/main" id="{F958783E-6AB1-46CB-B1C1-49AD7426B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2" t="41769" r="45731" b="23665"/>
            <a:stretch/>
          </p:blipFill>
          <p:spPr bwMode="auto">
            <a:xfrm>
              <a:off x="5260210" y="3051552"/>
              <a:ext cx="1239738" cy="117266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Play Nintendo">
              <a:extLst>
                <a:ext uri="{FF2B5EF4-FFF2-40B4-BE49-F238E27FC236}">
                  <a16:creationId xmlns:a16="http://schemas.microsoft.com/office/drawing/2014/main" id="{A167CE27-E498-41B7-A2DE-35B3DE512C5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53" y="3485542"/>
              <a:ext cx="307752" cy="307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BE12DCD-D315-480B-828E-E3DF19235794}"/>
              </a:ext>
            </a:extLst>
          </p:cNvPr>
          <p:cNvSpPr/>
          <p:nvPr/>
        </p:nvSpPr>
        <p:spPr>
          <a:xfrm>
            <a:off x="109487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3AC8DA-724E-4735-AF7F-B1CD2A121E83}"/>
              </a:ext>
            </a:extLst>
          </p:cNvPr>
          <p:cNvSpPr/>
          <p:nvPr/>
        </p:nvSpPr>
        <p:spPr>
          <a:xfrm>
            <a:off x="109487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A8637AD-2C5E-40DE-8A47-AAB4114DB349}"/>
              </a:ext>
            </a:extLst>
          </p:cNvPr>
          <p:cNvGrpSpPr/>
          <p:nvPr/>
        </p:nvGrpSpPr>
        <p:grpSpPr>
          <a:xfrm>
            <a:off x="208646" y="2276808"/>
            <a:ext cx="1918998" cy="1352218"/>
            <a:chOff x="320806" y="1850506"/>
            <a:chExt cx="1615499" cy="1105315"/>
          </a:xfrm>
          <a:noFill/>
        </p:grpSpPr>
        <p:pic>
          <p:nvPicPr>
            <p:cNvPr id="57" name="Picture 2" descr="Moneda de Uruguay - MOCHILEROS VIAJEROS">
              <a:extLst>
                <a:ext uri="{FF2B5EF4-FFF2-40B4-BE49-F238E27FC236}">
                  <a16:creationId xmlns:a16="http://schemas.microsoft.com/office/drawing/2014/main" id="{8707FFCB-649B-47B9-BB15-B92526DCB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5"/>
            <a:stretch/>
          </p:blipFill>
          <p:spPr bwMode="auto">
            <a:xfrm>
              <a:off x="320806" y="1850506"/>
              <a:ext cx="1078546" cy="1105315"/>
            </a:xfrm>
            <a:prstGeom prst="rect">
              <a:avLst/>
            </a:prstGeom>
            <a:grpFill/>
          </p:spPr>
        </p:pic>
        <p:pic>
          <p:nvPicPr>
            <p:cNvPr id="58" name="Picture 4" descr="Monedas Uruguay - Ensayo 50 Pesos Uruguayos Cobre Bicentenario">
              <a:extLst>
                <a:ext uri="{FF2B5EF4-FFF2-40B4-BE49-F238E27FC236}">
                  <a16:creationId xmlns:a16="http://schemas.microsoft.com/office/drawing/2014/main" id="{61998BFC-869C-46A5-BCC4-E5006E5B6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4" y="1879084"/>
              <a:ext cx="509481" cy="509480"/>
            </a:xfrm>
            <a:prstGeom prst="rect">
              <a:avLst/>
            </a:prstGeom>
            <a:grpFill/>
          </p:spPr>
        </p:pic>
        <p:pic>
          <p:nvPicPr>
            <p:cNvPr id="59" name="Picture 6" descr="Monedas Uruguay - Ensayo 50 Pesos Uruguayos Cobre Bicentenario">
              <a:extLst>
                <a:ext uri="{FF2B5EF4-FFF2-40B4-BE49-F238E27FC236}">
                  <a16:creationId xmlns:a16="http://schemas.microsoft.com/office/drawing/2014/main" id="{B4AEFDF2-49C0-4E79-A33E-72211901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823" y="2422525"/>
              <a:ext cx="509481" cy="509481"/>
            </a:xfrm>
            <a:prstGeom prst="rect">
              <a:avLst/>
            </a:prstGeom>
            <a:grpFill/>
          </p:spPr>
        </p:pic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35CE789-7BBB-401F-BA7F-A49E7D7E7E66}"/>
              </a:ext>
            </a:extLst>
          </p:cNvPr>
          <p:cNvSpPr/>
          <p:nvPr/>
        </p:nvSpPr>
        <p:spPr>
          <a:xfrm>
            <a:off x="2263062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41D6F350-8D62-46BC-B368-559EFF18BE70}"/>
              </a:ext>
            </a:extLst>
          </p:cNvPr>
          <p:cNvSpPr/>
          <p:nvPr/>
        </p:nvSpPr>
        <p:spPr>
          <a:xfrm>
            <a:off x="8158142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Miti-Miti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Coleccionables que al juntar dos mitades que coincidan proporcionan un objeto al jugador.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707A885-1B73-4E9B-9961-B252E71D25FF}"/>
              </a:ext>
            </a:extLst>
          </p:cNvPr>
          <p:cNvSpPr/>
          <p:nvPr/>
        </p:nvSpPr>
        <p:spPr>
          <a:xfrm>
            <a:off x="8158142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0F8991DB-516A-4B05-86FA-11A9B945C8AD}"/>
              </a:ext>
            </a:extLst>
          </p:cNvPr>
          <p:cNvSpPr/>
          <p:nvPr/>
        </p:nvSpPr>
        <p:spPr>
          <a:xfrm>
            <a:off x="10311717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3544A99-F0EC-4E53-94B8-30DB41104E21}"/>
              </a:ext>
            </a:extLst>
          </p:cNvPr>
          <p:cNvSpPr/>
          <p:nvPr/>
        </p:nvSpPr>
        <p:spPr>
          <a:xfrm>
            <a:off x="4129108" y="1145330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Cajas de Ricardito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Contenedores que al ser destruidas dejan objetos.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Hay de distintos colores, lo que indica el contenido que tiene antes de romperse.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5077F45-9495-4B0F-8BC5-DA2556F45A36}"/>
              </a:ext>
            </a:extLst>
          </p:cNvPr>
          <p:cNvSpPr/>
          <p:nvPr/>
        </p:nvSpPr>
        <p:spPr>
          <a:xfrm>
            <a:off x="4129108" y="2106125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11766A7-79AC-4C2E-AD90-773A316CFF9B}"/>
              </a:ext>
            </a:extLst>
          </p:cNvPr>
          <p:cNvSpPr/>
          <p:nvPr/>
        </p:nvSpPr>
        <p:spPr>
          <a:xfrm>
            <a:off x="6282683" y="2103932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E5ED5161-BA23-4ED3-AB7A-D1A6249A3817}"/>
              </a:ext>
            </a:extLst>
          </p:cNvPr>
          <p:cNvSpPr/>
          <p:nvPr/>
        </p:nvSpPr>
        <p:spPr>
          <a:xfrm>
            <a:off x="109487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Letras Flotantes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Varios coleccionables que forman una palabra al juntarlas.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E890B70F-901B-46BA-822F-43CEECF9A237}"/>
              </a:ext>
            </a:extLst>
          </p:cNvPr>
          <p:cNvSpPr/>
          <p:nvPr/>
        </p:nvSpPr>
        <p:spPr>
          <a:xfrm>
            <a:off x="109487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278A4BE5-7D47-4E9F-9B5E-55C33B444D07}"/>
              </a:ext>
            </a:extLst>
          </p:cNvPr>
          <p:cNvSpPr/>
          <p:nvPr/>
        </p:nvSpPr>
        <p:spPr>
          <a:xfrm>
            <a:off x="2263062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882A409D-8ABE-4DEE-982A-FBF670CA9949}"/>
              </a:ext>
            </a:extLst>
          </p:cNvPr>
          <p:cNvSpPr/>
          <p:nvPr/>
        </p:nvSpPr>
        <p:spPr>
          <a:xfrm>
            <a:off x="8158142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4D37A316-8AC6-476B-B217-CD0F1A6B04BC}"/>
              </a:ext>
            </a:extLst>
          </p:cNvPr>
          <p:cNvSpPr/>
          <p:nvPr/>
        </p:nvSpPr>
        <p:spPr>
          <a:xfrm>
            <a:off x="8158142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A1CAF326-DCCA-4513-955E-0456EE2A8F79}"/>
              </a:ext>
            </a:extLst>
          </p:cNvPr>
          <p:cNvSpPr/>
          <p:nvPr/>
        </p:nvSpPr>
        <p:spPr>
          <a:xfrm>
            <a:off x="10311717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7F1FF3E9-FAD9-4DEF-9CD1-52580A1A685F}"/>
              </a:ext>
            </a:extLst>
          </p:cNvPr>
          <p:cNvSpPr/>
          <p:nvPr/>
        </p:nvSpPr>
        <p:spPr>
          <a:xfrm>
            <a:off x="4129108" y="3884777"/>
            <a:ext cx="3939512" cy="913947"/>
          </a:xfrm>
          <a:prstGeom prst="roundRect">
            <a:avLst>
              <a:gd name="adj" fmla="val 58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Monedas</a:t>
            </a:r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Es la divisa del juego, funcionan también como manera de guiar al jugador o  premio. </a:t>
            </a:r>
          </a:p>
          <a:p>
            <a:pPr algn="just"/>
            <a:r>
              <a:rPr lang="es-ES" sz="1200" dirty="0">
                <a:solidFill>
                  <a:schemeClr val="tx1"/>
                </a:solidFill>
              </a:rPr>
              <a:t>Existen tres tipos, de 1, de 10 y de 50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CDE6B7B1-246F-43C4-97CC-0F1F7D583D5F}"/>
              </a:ext>
            </a:extLst>
          </p:cNvPr>
          <p:cNvSpPr/>
          <p:nvPr/>
        </p:nvSpPr>
        <p:spPr>
          <a:xfrm>
            <a:off x="4129108" y="4845572"/>
            <a:ext cx="2100323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B4DD130F-65E4-4C8E-9FDE-A758771C4071}"/>
              </a:ext>
            </a:extLst>
          </p:cNvPr>
          <p:cNvSpPr/>
          <p:nvPr/>
        </p:nvSpPr>
        <p:spPr>
          <a:xfrm>
            <a:off x="6282683" y="4843379"/>
            <a:ext cx="1785938" cy="1672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Objetos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7FFC0A-D384-40B8-B496-19A16229A61D}"/>
              </a:ext>
            </a:extLst>
          </p:cNvPr>
          <p:cNvSpPr/>
          <p:nvPr/>
        </p:nvSpPr>
        <p:spPr>
          <a:xfrm>
            <a:off x="150602" y="1144768"/>
            <a:ext cx="11890796" cy="5610212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Objetos: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Monedas – Divisa del juego. Existen tres tipos, de 1, de 10 y de 50.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Cajas – Contenedores que al ser destruidas dejan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Ricardito – Recupera parte de la vida.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Reposeras – Lugares de descanso donde tomar un mate y guardar la partida.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Camiseta de Uruguay – Es un Power Up.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Letras Flotantes – Completa una palabra y conseguí una recompensa.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 err="1">
                <a:solidFill>
                  <a:schemeClr val="tx1"/>
                </a:solidFill>
              </a:rPr>
              <a:t>Miti-Miti</a:t>
            </a:r>
            <a:r>
              <a:rPr lang="es-MX" sz="1200" dirty="0">
                <a:solidFill>
                  <a:schemeClr val="tx1"/>
                </a:solidFill>
              </a:rPr>
              <a:t> – Encontra dos partes correctas para ganar un gran permio.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Misiones: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Llega a cierto punto.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Recolecta varias partes de un objeto.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Misión de Overworld: Encuentra y devuelva un objeto.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 Estructura de Niveles: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Overworld – Una sección abierta con varios objetivos, personajes interactuables y localizaciones.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Nivel – Escenarios mas lineales que consisten en llegar al final.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Boss – Una sección reducida cuyo objetivo es derrotar un enemigo.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5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ystick Mando Control Cableado Para Playstation 2 Ps2 - FEBO">
            <a:extLst>
              <a:ext uri="{FF2B5EF4-FFF2-40B4-BE49-F238E27FC236}">
                <a16:creationId xmlns:a16="http://schemas.microsoft.com/office/drawing/2014/main" id="{48528A4B-9809-4CFD-AD40-AC54A44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48" y="1431069"/>
            <a:ext cx="5575882" cy="5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Control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generales del personaje.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EB842-080C-4F61-BB7B-B9CF46A0E102}"/>
              </a:ext>
            </a:extLst>
          </p:cNvPr>
          <p:cNvSpPr/>
          <p:nvPr/>
        </p:nvSpPr>
        <p:spPr>
          <a:xfrm>
            <a:off x="8892330" y="3565343"/>
            <a:ext cx="2021747" cy="10288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l-GR" sz="1500" dirty="0">
                <a:solidFill>
                  <a:schemeClr val="tx1"/>
                </a:solidFill>
              </a:rPr>
              <a:t>Δ</a:t>
            </a:r>
            <a:r>
              <a:rPr lang="es-MX" sz="1500" dirty="0">
                <a:solidFill>
                  <a:schemeClr val="tx1"/>
                </a:solidFill>
              </a:rPr>
              <a:t>) – Botón Contextual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(ꓳ) – Giro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</a:t>
            </a:r>
            <a:r>
              <a:rPr lang="es-MX" sz="1500" dirty="0">
                <a:solidFill>
                  <a:schemeClr val="tx1"/>
                </a:solidFill>
                <a:sym typeface="Wingdings" panose="05000000000000000000" pitchFamily="2" charset="2"/>
              </a:rPr>
              <a:t></a:t>
            </a:r>
            <a:r>
              <a:rPr lang="es-MX" sz="1500" dirty="0">
                <a:solidFill>
                  <a:schemeClr val="tx1"/>
                </a:solidFill>
              </a:rPr>
              <a:t>) - Golpe</a:t>
            </a:r>
          </a:p>
          <a:p>
            <a:pPr algn="just"/>
            <a:r>
              <a:rPr lang="es-MX" sz="1500" dirty="0">
                <a:solidFill>
                  <a:schemeClr val="tx1"/>
                </a:solidFill>
              </a:rPr>
              <a:t>(X) - Salto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2457BC3-BE85-4C33-AB86-29947C33FD08}"/>
              </a:ext>
            </a:extLst>
          </p:cNvPr>
          <p:cNvSpPr/>
          <p:nvPr/>
        </p:nvSpPr>
        <p:spPr>
          <a:xfrm>
            <a:off x="8345394" y="2278815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R – Fijar Cámara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DD0DF01-47DD-4F31-8B02-CA73C3DE8BC7}"/>
              </a:ext>
            </a:extLst>
          </p:cNvPr>
          <p:cNvSpPr/>
          <p:nvPr/>
        </p:nvSpPr>
        <p:spPr>
          <a:xfrm>
            <a:off x="2116879" y="2277344"/>
            <a:ext cx="1678635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L – Agacharse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A71F60B-924C-4B39-BC21-11DA491C9ECE}"/>
              </a:ext>
            </a:extLst>
          </p:cNvPr>
          <p:cNvSpPr/>
          <p:nvPr/>
        </p:nvSpPr>
        <p:spPr>
          <a:xfrm>
            <a:off x="651963" y="5454082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Stick Izquierdo - Movimiento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897E2-0914-4759-ACE4-8116A3CFDDAE}"/>
              </a:ext>
            </a:extLst>
          </p:cNvPr>
          <p:cNvSpPr/>
          <p:nvPr/>
        </p:nvSpPr>
        <p:spPr>
          <a:xfrm>
            <a:off x="6414757" y="1940183"/>
            <a:ext cx="12275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Start – Pausa</a:t>
            </a:r>
          </a:p>
          <a:p>
            <a:pPr algn="ctr"/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9583786-F0F2-4097-A5F5-B59F1A49CA97}"/>
              </a:ext>
            </a:extLst>
          </p:cNvPr>
          <p:cNvSpPr/>
          <p:nvPr/>
        </p:nvSpPr>
        <p:spPr>
          <a:xfrm>
            <a:off x="4282385" y="1935420"/>
            <a:ext cx="1571064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sz="1500" dirty="0">
                <a:solidFill>
                  <a:schemeClr val="tx1"/>
                </a:solidFill>
              </a:rPr>
              <a:t>Select – Teléfono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24CD77-1071-4BA2-9C65-C1500E877808}"/>
              </a:ext>
            </a:extLst>
          </p:cNvPr>
          <p:cNvSpPr/>
          <p:nvPr/>
        </p:nvSpPr>
        <p:spPr>
          <a:xfrm>
            <a:off x="882241" y="3920246"/>
            <a:ext cx="2446789" cy="343040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500" dirty="0">
                <a:solidFill>
                  <a:schemeClr val="tx1"/>
                </a:solidFill>
              </a:rPr>
              <a:t>D-</a:t>
            </a:r>
            <a:r>
              <a:rPr lang="es-MX" sz="1500" dirty="0" err="1">
                <a:solidFill>
                  <a:schemeClr val="tx1"/>
                </a:solidFill>
              </a:rPr>
              <a:t>Pad</a:t>
            </a:r>
            <a:r>
              <a:rPr lang="es-MX" sz="1500" dirty="0">
                <a:solidFill>
                  <a:schemeClr val="tx1"/>
                </a:solidFill>
              </a:rPr>
              <a:t> – Control de Teléfono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C43E148-8C6F-4A2A-90B8-372F0DD2CA97}"/>
              </a:ext>
            </a:extLst>
          </p:cNvPr>
          <p:cNvCxnSpPr>
            <a:cxnSpLocks/>
            <a:stCxn id="8" idx="3"/>
            <a:endCxn id="4" idx="4"/>
          </p:cNvCxnSpPr>
          <p:nvPr/>
        </p:nvCxnSpPr>
        <p:spPr>
          <a:xfrm flipV="1">
            <a:off x="3098752" y="4882318"/>
            <a:ext cx="2182117" cy="74328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A5497D70-7686-4CF6-B27B-5105AD000938}"/>
              </a:ext>
            </a:extLst>
          </p:cNvPr>
          <p:cNvSpPr/>
          <p:nvPr/>
        </p:nvSpPr>
        <p:spPr>
          <a:xfrm>
            <a:off x="5234767" y="4790114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B4606C-D573-417A-AD01-EC3287585B9C}"/>
              </a:ext>
            </a:extLst>
          </p:cNvPr>
          <p:cNvSpPr/>
          <p:nvPr/>
        </p:nvSpPr>
        <p:spPr>
          <a:xfrm>
            <a:off x="442678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54389D-34F2-456F-A3C7-0929A8EEFFDA}"/>
              </a:ext>
            </a:extLst>
          </p:cNvPr>
          <p:cNvSpPr/>
          <p:nvPr/>
        </p:nvSpPr>
        <p:spPr>
          <a:xfrm>
            <a:off x="7702373" y="4036149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77EF185-8B82-44ED-A244-1A38B776168F}"/>
              </a:ext>
            </a:extLst>
          </p:cNvPr>
          <p:cNvSpPr/>
          <p:nvPr/>
        </p:nvSpPr>
        <p:spPr>
          <a:xfrm>
            <a:off x="7702373" y="2821851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0FBAFD3-BFE7-462D-BF88-063CAC76A0C8}"/>
              </a:ext>
            </a:extLst>
          </p:cNvPr>
          <p:cNvSpPr/>
          <p:nvPr/>
        </p:nvSpPr>
        <p:spPr>
          <a:xfrm>
            <a:off x="4427863" y="2834852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7825690-E4A5-4ABD-B0BD-6D17963EAAC4}"/>
              </a:ext>
            </a:extLst>
          </p:cNvPr>
          <p:cNvSpPr/>
          <p:nvPr/>
        </p:nvSpPr>
        <p:spPr>
          <a:xfrm>
            <a:off x="5546825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782560-3C31-42AE-ABD2-E5D5742ADF65}"/>
              </a:ext>
            </a:extLst>
          </p:cNvPr>
          <p:cNvSpPr/>
          <p:nvPr/>
        </p:nvSpPr>
        <p:spPr>
          <a:xfrm>
            <a:off x="6511596" y="3732787"/>
            <a:ext cx="92204" cy="9220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AFB9B9-9DE5-427A-AF9F-9C6A29330D08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 flipV="1">
            <a:off x="3329030" y="4082251"/>
            <a:ext cx="1097753" cy="95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CA576C9F-1B35-4E10-9BC4-BD855C5BD384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3795514" y="2448864"/>
            <a:ext cx="678451" cy="38598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4021BED-B369-40A7-AE6C-DE037964106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16200000" flipH="1">
            <a:off x="4603259" y="2743118"/>
            <a:ext cx="1454327" cy="525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B086DF3-4251-4D34-AFB8-424305EC1D1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 rot="5400000">
            <a:off x="6068343" y="2772578"/>
            <a:ext cx="1449564" cy="4708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B1C76CE-63FC-48E6-8CB5-D8BA21CD96D1}"/>
              </a:ext>
            </a:extLst>
          </p:cNvPr>
          <p:cNvCxnSpPr>
            <a:cxnSpLocks/>
            <a:stCxn id="12" idx="1"/>
            <a:endCxn id="26" idx="0"/>
          </p:cNvCxnSpPr>
          <p:nvPr/>
        </p:nvCxnSpPr>
        <p:spPr>
          <a:xfrm rot="10800000" flipV="1">
            <a:off x="7748476" y="2450335"/>
            <a:ext cx="596919" cy="371516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B0778A0-AF1E-4970-8707-B239881A7B51}"/>
              </a:ext>
            </a:extLst>
          </p:cNvPr>
          <p:cNvCxnSpPr>
            <a:cxnSpLocks/>
            <a:stCxn id="11" idx="1"/>
            <a:endCxn id="25" idx="6"/>
          </p:cNvCxnSpPr>
          <p:nvPr/>
        </p:nvCxnSpPr>
        <p:spPr>
          <a:xfrm flipH="1">
            <a:off x="7794577" y="4079763"/>
            <a:ext cx="1097753" cy="24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Mejoras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ACC94B-9D52-4B03-8B26-73D4E4BB9570}"/>
              </a:ext>
            </a:extLst>
          </p:cNvPr>
          <p:cNvSpPr/>
          <p:nvPr/>
        </p:nvSpPr>
        <p:spPr>
          <a:xfrm>
            <a:off x="1265621" y="1796085"/>
            <a:ext cx="4677420" cy="1632915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Tornado: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Permite al jugador girar sobre si mismo.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Puede usarse como ataque y lanza a los enemigos mas lejos.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detiene el movimiento por un momento.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mantiene se puede cargar, dándole otros efectos a sus movimientos.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ataque dura mas y puede controlarse.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Si se carga y se salta el jugador descenderá mas despacio mientras gira.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05D39871-AE5E-4FBB-AA36-720EE072CC78}"/>
              </a:ext>
            </a:extLst>
          </p:cNvPr>
          <p:cNvSpPr/>
          <p:nvPr/>
        </p:nvSpPr>
        <p:spPr>
          <a:xfrm>
            <a:off x="171415" y="1144768"/>
            <a:ext cx="4878757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Platformers.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6BF47-CF8D-4818-BF65-A0AD073F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5" y="1801952"/>
            <a:ext cx="1005306" cy="1047783"/>
          </a:xfrm>
          <a:prstGeom prst="roundRect">
            <a:avLst>
              <a:gd name="adj" fmla="val 6123"/>
            </a:avLst>
          </a:prstGeom>
          <a:ln w="28575">
            <a:solidFill>
              <a:schemeClr val="tx1"/>
            </a:solidFill>
          </a:ln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810E262-776A-4FC6-8B0F-05EEA00AE93C}"/>
              </a:ext>
            </a:extLst>
          </p:cNvPr>
          <p:cNvSpPr/>
          <p:nvPr/>
        </p:nvSpPr>
        <p:spPr>
          <a:xfrm>
            <a:off x="7343165" y="1798608"/>
            <a:ext cx="4677420" cy="130239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600" dirty="0">
                <a:solidFill>
                  <a:schemeClr val="tx1"/>
                </a:solidFill>
              </a:rPr>
              <a:t>Doble Salto: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Le desbloquea al jugador mas opciones de movilidad. 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En el aire puede realizar un segundo salto.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Se pueden encadenar hasta tres saltos seguido que aumentan en altura si se presiona justo al aterrizar.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El jugador puede rebotar en las paredes.</a:t>
            </a: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F451BB-FA31-43E9-8C1D-45A9ED05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" b="1400"/>
          <a:stretch/>
        </p:blipFill>
        <p:spPr>
          <a:xfrm>
            <a:off x="6248959" y="1800705"/>
            <a:ext cx="1005306" cy="1049030"/>
          </a:xfrm>
          <a:prstGeom prst="roundRect">
            <a:avLst>
              <a:gd name="adj" fmla="val 6482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6822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Teléfono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9D1661-47A9-4A9F-9BDB-A647002A54D2}"/>
              </a:ext>
            </a:extLst>
          </p:cNvPr>
          <p:cNvSpPr/>
          <p:nvPr/>
        </p:nvSpPr>
        <p:spPr>
          <a:xfrm>
            <a:off x="171414" y="1153157"/>
            <a:ext cx="11858399" cy="117059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Es un herramienta multi uso que facilita la experiencia del jugador.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Funciona de minimapa en la esquina de la pantalla. Al acceder a el podemos ver las misiones actuales que tenemos.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Podemos ver los datos de cuantos objetos tenemos y nos falta.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Tambien con cierta combinaciones de numero podemos hacer trucos.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17FAC47-3800-4D54-8A9A-15587AA6841C}"/>
              </a:ext>
            </a:extLst>
          </p:cNvPr>
          <p:cNvGrpSpPr/>
          <p:nvPr/>
        </p:nvGrpSpPr>
        <p:grpSpPr>
          <a:xfrm>
            <a:off x="171414" y="2459487"/>
            <a:ext cx="4126544" cy="2589010"/>
            <a:chOff x="7894040" y="3195382"/>
            <a:chExt cx="4126544" cy="258901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83D21B6-8F0B-4939-A770-E2973FF13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98" t="44198"/>
            <a:stretch/>
          </p:blipFill>
          <p:spPr>
            <a:xfrm>
              <a:off x="7894040" y="3195382"/>
              <a:ext cx="4126544" cy="258900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A0F0EA-DBAF-4E75-AE04-CC7F91583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029"/>
            <a:stretch/>
          </p:blipFill>
          <p:spPr>
            <a:xfrm>
              <a:off x="10175513" y="4844178"/>
              <a:ext cx="1757697" cy="940214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B068CEA-31F2-4CBA-8E5D-2E2DF8E7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5405" y="2459487"/>
            <a:ext cx="3079335" cy="42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Modos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CB4B034-8664-4327-BA9F-CC77AF44ED9C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9114421-49A0-4267-8599-92B71D2340CF}"/>
              </a:ext>
            </a:extLst>
          </p:cNvPr>
          <p:cNvSpPr/>
          <p:nvPr/>
        </p:nvSpPr>
        <p:spPr>
          <a:xfrm>
            <a:off x="171413" y="1861497"/>
            <a:ext cx="11858399" cy="4082104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Modos: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1 – Mundo semi abierto.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2 – Nivel linear.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3 – Carreras.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4 – </a:t>
            </a:r>
            <a:r>
              <a:rPr lang="es-MX" sz="1200" dirty="0" err="1">
                <a:solidFill>
                  <a:schemeClr val="tx1"/>
                </a:solidFill>
              </a:rPr>
              <a:t>Crazy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Taxy</a:t>
            </a: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Modo 5 – Dance </a:t>
            </a:r>
            <a:r>
              <a:rPr lang="es-MX" sz="1200" dirty="0" err="1">
                <a:solidFill>
                  <a:schemeClr val="tx1"/>
                </a:solidFill>
              </a:rPr>
              <a:t>Dance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err="1">
                <a:solidFill>
                  <a:schemeClr val="tx1"/>
                </a:solidFill>
              </a:rPr>
              <a:t>Revolution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8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ambla de Montevideo - 7 Maravillas Uruguayas">
            <a:extLst>
              <a:ext uri="{FF2B5EF4-FFF2-40B4-BE49-F238E27FC236}">
                <a16:creationId xmlns:a16="http://schemas.microsoft.com/office/drawing/2014/main" id="{916CD84E-8520-4516-893D-097F8EC8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/>
          <a:stretch/>
        </p:blipFill>
        <p:spPr bwMode="auto">
          <a:xfrm>
            <a:off x="8168289" y="2060047"/>
            <a:ext cx="3882339" cy="2275465"/>
          </a:xfrm>
          <a:prstGeom prst="roundRect">
            <a:avLst>
              <a:gd name="adj" fmla="val 6344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EBD086-F299-4FB1-A39B-1867A526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150602" y="2069359"/>
            <a:ext cx="3882339" cy="227546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sp>
        <p:nvSpPr>
          <p:cNvPr id="7" name="Rectángulo 117">
            <a:extLst>
              <a:ext uri="{FF2B5EF4-FFF2-40B4-BE49-F238E27FC236}">
                <a16:creationId xmlns:a16="http://schemas.microsoft.com/office/drawing/2014/main" id="{11FAD3AE-43F5-45EA-8BE0-261354A3E665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Localizaciones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F5377E6-79A7-40FA-A1B1-FB64BF6D72F1}"/>
              </a:ext>
            </a:extLst>
          </p:cNvPr>
          <p:cNvSpPr/>
          <p:nvPr/>
        </p:nvSpPr>
        <p:spPr>
          <a:xfrm>
            <a:off x="150602" y="1144768"/>
            <a:ext cx="11900026" cy="797243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Mapas: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de Montevideo.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Parque Rodo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Rambla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814861-9427-4339-BF58-EDE48BB6882E}"/>
              </a:ext>
            </a:extLst>
          </p:cNvPr>
          <p:cNvSpPr/>
          <p:nvPr/>
        </p:nvSpPr>
        <p:spPr>
          <a:xfrm>
            <a:off x="264013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pic>
        <p:nvPicPr>
          <p:cNvPr id="1026" name="Picture 2" descr="Montevideo. Parque Rodó, autocine y elogio de la lentitud - Uruguay Natural  Marca Pais - Sitio Oficial">
            <a:extLst>
              <a:ext uri="{FF2B5EF4-FFF2-40B4-BE49-F238E27FC236}">
                <a16:creationId xmlns:a16="http://schemas.microsoft.com/office/drawing/2014/main" id="{1B230B42-0031-487B-8A2E-0038AA3F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4162572" y="2060047"/>
            <a:ext cx="3882339" cy="2284777"/>
          </a:xfrm>
          <a:prstGeom prst="roundRect">
            <a:avLst>
              <a:gd name="adj" fmla="val 6753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E3288038-DAC4-496A-B991-7701B976E253}"/>
              </a:ext>
            </a:extLst>
          </p:cNvPr>
          <p:cNvSpPr/>
          <p:nvPr/>
        </p:nvSpPr>
        <p:spPr>
          <a:xfrm>
            <a:off x="4282339" y="2137547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D056A4-9939-4A8B-8C2F-BB7EA5A6CAAC}"/>
              </a:ext>
            </a:extLst>
          </p:cNvPr>
          <p:cNvSpPr/>
          <p:nvPr/>
        </p:nvSpPr>
        <p:spPr>
          <a:xfrm>
            <a:off x="8294309" y="2146859"/>
            <a:ext cx="288000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85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E23061-3DD6-44C3-918D-070B7AF0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14585" r="32056" b="11056"/>
          <a:stretch/>
        </p:blipFill>
        <p:spPr>
          <a:xfrm>
            <a:off x="190464" y="1804347"/>
            <a:ext cx="4781586" cy="4897208"/>
          </a:xfrm>
          <a:prstGeom prst="roundRect">
            <a:avLst>
              <a:gd name="adj" fmla="val 1314"/>
            </a:avLst>
          </a:prstGeom>
          <a:ln w="28575">
            <a:solidFill>
              <a:schemeClr val="tx1"/>
            </a:solidFill>
          </a:ln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AF94185-62C9-4282-8605-5BED604A2FBD}"/>
              </a:ext>
            </a:extLst>
          </p:cNvPr>
          <p:cNvSpPr/>
          <p:nvPr/>
        </p:nvSpPr>
        <p:spPr>
          <a:xfrm>
            <a:off x="485776" y="1990725"/>
            <a:ext cx="4038600" cy="4533900"/>
          </a:xfrm>
          <a:custGeom>
            <a:avLst/>
            <a:gdLst>
              <a:gd name="connsiteX0" fmla="*/ 2190750 w 4162425"/>
              <a:gd name="connsiteY0" fmla="*/ 28575 h 4533900"/>
              <a:gd name="connsiteX1" fmla="*/ 2600325 w 4162425"/>
              <a:gd name="connsiteY1" fmla="*/ 0 h 4533900"/>
              <a:gd name="connsiteX2" fmla="*/ 2771775 w 4162425"/>
              <a:gd name="connsiteY2" fmla="*/ 1438275 h 4533900"/>
              <a:gd name="connsiteX3" fmla="*/ 3467100 w 4162425"/>
              <a:gd name="connsiteY3" fmla="*/ 1343025 h 4533900"/>
              <a:gd name="connsiteX4" fmla="*/ 3886200 w 4162425"/>
              <a:gd name="connsiteY4" fmla="*/ 1143000 h 4533900"/>
              <a:gd name="connsiteX5" fmla="*/ 4162425 w 4162425"/>
              <a:gd name="connsiteY5" fmla="*/ 1447800 h 4533900"/>
              <a:gd name="connsiteX6" fmla="*/ 4124325 w 4162425"/>
              <a:gd name="connsiteY6" fmla="*/ 1838325 h 4533900"/>
              <a:gd name="connsiteX7" fmla="*/ 3276600 w 4162425"/>
              <a:gd name="connsiteY7" fmla="*/ 1790700 h 4533900"/>
              <a:gd name="connsiteX8" fmla="*/ 3343275 w 4162425"/>
              <a:gd name="connsiteY8" fmla="*/ 2819400 h 4533900"/>
              <a:gd name="connsiteX9" fmla="*/ 3524250 w 4162425"/>
              <a:gd name="connsiteY9" fmla="*/ 4171950 h 4533900"/>
              <a:gd name="connsiteX10" fmla="*/ 3533775 w 4162425"/>
              <a:gd name="connsiteY10" fmla="*/ 4381500 h 4533900"/>
              <a:gd name="connsiteX11" fmla="*/ 2686050 w 4162425"/>
              <a:gd name="connsiteY11" fmla="*/ 4457700 h 4533900"/>
              <a:gd name="connsiteX12" fmla="*/ 1895475 w 4162425"/>
              <a:gd name="connsiteY12" fmla="*/ 4514850 h 4533900"/>
              <a:gd name="connsiteX13" fmla="*/ 1590675 w 4162425"/>
              <a:gd name="connsiteY13" fmla="*/ 4533900 h 4533900"/>
              <a:gd name="connsiteX14" fmla="*/ 1552575 w 4162425"/>
              <a:gd name="connsiteY14" fmla="*/ 4124325 h 4533900"/>
              <a:gd name="connsiteX15" fmla="*/ 1476375 w 4162425"/>
              <a:gd name="connsiteY15" fmla="*/ 3781425 h 4533900"/>
              <a:gd name="connsiteX16" fmla="*/ 1466850 w 4162425"/>
              <a:gd name="connsiteY16" fmla="*/ 3190875 h 4533900"/>
              <a:gd name="connsiteX17" fmla="*/ 1314450 w 4162425"/>
              <a:gd name="connsiteY17" fmla="*/ 2447925 h 4533900"/>
              <a:gd name="connsiteX18" fmla="*/ 1171575 w 4162425"/>
              <a:gd name="connsiteY18" fmla="*/ 1847850 h 4533900"/>
              <a:gd name="connsiteX19" fmla="*/ 133350 w 4162425"/>
              <a:gd name="connsiteY19" fmla="*/ 1895475 h 4533900"/>
              <a:gd name="connsiteX20" fmla="*/ 95250 w 4162425"/>
              <a:gd name="connsiteY20" fmla="*/ 1885950 h 4533900"/>
              <a:gd name="connsiteX21" fmla="*/ 0 w 4162425"/>
              <a:gd name="connsiteY21" fmla="*/ 1533525 h 4533900"/>
              <a:gd name="connsiteX22" fmla="*/ 533400 w 4162425"/>
              <a:gd name="connsiteY22" fmla="*/ 1466850 h 4533900"/>
              <a:gd name="connsiteX23" fmla="*/ 1304925 w 4162425"/>
              <a:gd name="connsiteY23" fmla="*/ 1495425 h 4533900"/>
              <a:gd name="connsiteX24" fmla="*/ 2371725 w 4162425"/>
              <a:gd name="connsiteY24" fmla="*/ 1428750 h 4533900"/>
              <a:gd name="connsiteX25" fmla="*/ 2257425 w 4162425"/>
              <a:gd name="connsiteY25" fmla="*/ 457200 h 4533900"/>
              <a:gd name="connsiteX26" fmla="*/ 2190750 w 4162425"/>
              <a:gd name="connsiteY26" fmla="*/ 2857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62425" h="4533900">
                <a:moveTo>
                  <a:pt x="2190750" y="28575"/>
                </a:moveTo>
                <a:lnTo>
                  <a:pt x="2600325" y="0"/>
                </a:lnTo>
                <a:lnTo>
                  <a:pt x="2771775" y="1438275"/>
                </a:lnTo>
                <a:lnTo>
                  <a:pt x="3467100" y="1343025"/>
                </a:lnTo>
                <a:lnTo>
                  <a:pt x="3886200" y="1143000"/>
                </a:lnTo>
                <a:lnTo>
                  <a:pt x="4162425" y="1447800"/>
                </a:lnTo>
                <a:lnTo>
                  <a:pt x="4124325" y="1838325"/>
                </a:lnTo>
                <a:lnTo>
                  <a:pt x="3276600" y="1790700"/>
                </a:lnTo>
                <a:lnTo>
                  <a:pt x="3343275" y="2819400"/>
                </a:lnTo>
                <a:lnTo>
                  <a:pt x="3524250" y="4171950"/>
                </a:lnTo>
                <a:lnTo>
                  <a:pt x="3533775" y="4381500"/>
                </a:lnTo>
                <a:lnTo>
                  <a:pt x="2686050" y="4457700"/>
                </a:lnTo>
                <a:lnTo>
                  <a:pt x="1895475" y="4514850"/>
                </a:lnTo>
                <a:lnTo>
                  <a:pt x="1590675" y="4533900"/>
                </a:lnTo>
                <a:lnTo>
                  <a:pt x="1552575" y="4124325"/>
                </a:lnTo>
                <a:lnTo>
                  <a:pt x="1476375" y="3781425"/>
                </a:lnTo>
                <a:lnTo>
                  <a:pt x="1466850" y="3190875"/>
                </a:lnTo>
                <a:lnTo>
                  <a:pt x="1314450" y="2447925"/>
                </a:lnTo>
                <a:lnTo>
                  <a:pt x="1171575" y="1847850"/>
                </a:lnTo>
                <a:lnTo>
                  <a:pt x="133350" y="1895475"/>
                </a:lnTo>
                <a:lnTo>
                  <a:pt x="95250" y="1885950"/>
                </a:lnTo>
                <a:lnTo>
                  <a:pt x="0" y="1533525"/>
                </a:lnTo>
                <a:lnTo>
                  <a:pt x="533400" y="1466850"/>
                </a:lnTo>
                <a:lnTo>
                  <a:pt x="1304925" y="1495425"/>
                </a:lnTo>
                <a:lnTo>
                  <a:pt x="2371725" y="1428750"/>
                </a:lnTo>
                <a:lnTo>
                  <a:pt x="2257425" y="457200"/>
                </a:lnTo>
                <a:lnTo>
                  <a:pt x="2190750" y="2857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Mapas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Intendencia de Montevideo.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AA6F21F-BD27-46D5-B680-36E691314FB2}"/>
              </a:ext>
            </a:extLst>
          </p:cNvPr>
          <p:cNvSpPr/>
          <p:nvPr/>
        </p:nvSpPr>
        <p:spPr>
          <a:xfrm>
            <a:off x="2912208" y="47593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  <a:endParaRPr lang="en-US" sz="14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6BDDE9-5A00-42FA-A0D3-6B451087902C}"/>
              </a:ext>
            </a:extLst>
          </p:cNvPr>
          <p:cNvSpPr/>
          <p:nvPr/>
        </p:nvSpPr>
        <p:spPr>
          <a:xfrm>
            <a:off x="2821158" y="2701937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  <a:endParaRPr lang="en-US" sz="1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2CAF16D-1472-4C0B-B4AB-E11E305F772B}"/>
              </a:ext>
            </a:extLst>
          </p:cNvPr>
          <p:cNvSpPr/>
          <p:nvPr/>
        </p:nvSpPr>
        <p:spPr>
          <a:xfrm>
            <a:off x="5044690" y="1785297"/>
            <a:ext cx="6985123" cy="1386528"/>
          </a:xfrm>
          <a:prstGeom prst="roundRect">
            <a:avLst>
              <a:gd name="adj" fmla="val 9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Lugares de interés: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Intendencia Municipal de Montevideo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Explanada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Patio de la Intendencia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Callejon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Bowling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3E2530-DAA4-47AD-BA41-D47E7AC76B45}"/>
              </a:ext>
            </a:extLst>
          </p:cNvPr>
          <p:cNvSpPr/>
          <p:nvPr/>
        </p:nvSpPr>
        <p:spPr>
          <a:xfrm>
            <a:off x="2437257" y="4101389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  <a:endParaRPr lang="en-US" sz="1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5B41AC-33DC-428C-B576-AFE27F9F6266}"/>
              </a:ext>
            </a:extLst>
          </p:cNvPr>
          <p:cNvSpPr/>
          <p:nvPr/>
        </p:nvSpPr>
        <p:spPr>
          <a:xfrm>
            <a:off x="2756241" y="5867401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  <a:endParaRPr lang="en-U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DBDF6D-1990-42B5-86D5-A4D6DC9441A7}"/>
              </a:ext>
            </a:extLst>
          </p:cNvPr>
          <p:cNvSpPr/>
          <p:nvPr/>
        </p:nvSpPr>
        <p:spPr>
          <a:xfrm>
            <a:off x="1251291" y="3429000"/>
            <a:ext cx="144000" cy="144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3EB235-7302-4230-8B9B-D2AA9E33B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1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0DA156-F8E7-417D-9742-9EB37E4CD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5482840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F7F01EE-C527-46B1-B183-AC3E0A8E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60" y="3259937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D508132-5C25-4422-9328-49D24504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8408159" y="5029580"/>
            <a:ext cx="2852680" cy="1671975"/>
          </a:xfrm>
          <a:prstGeom prst="roundRect">
            <a:avLst>
              <a:gd name="adj" fmla="val 7819"/>
            </a:avLst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86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Acciones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7A83F70-98E8-4B6F-8BC5-2D8473F151B4}"/>
              </a:ext>
            </a:extLst>
          </p:cNvPr>
          <p:cNvSpPr/>
          <p:nvPr/>
        </p:nvSpPr>
        <p:spPr>
          <a:xfrm>
            <a:off x="171415" y="1806639"/>
            <a:ext cx="4425752" cy="3587482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Básicas: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suavemente el Stick Izquierdo)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Correr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(Inclinar fuerte el Stick Izquierdo)</a:t>
            </a:r>
            <a:endParaRPr lang="es-MX" sz="1200" u="sng" dirty="0">
              <a:solidFill>
                <a:schemeClr val="tx1"/>
              </a:solidFill>
            </a:endParaRP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Neutral (*) (X)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en Movimiento (*) (Stick Izquierdo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Girar (*)(ꓳ)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Agacharse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Extras: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Botón Contextual (*) (</a:t>
            </a:r>
            <a:r>
              <a:rPr lang="el-GR" sz="1200" dirty="0">
                <a:solidFill>
                  <a:schemeClr val="tx1"/>
                </a:solidFill>
              </a:rPr>
              <a:t>Δ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Alinear cámara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(R1)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2193294-C8C8-4715-8686-BE0FC00C7DA7}"/>
              </a:ext>
            </a:extLst>
          </p:cNvPr>
          <p:cNvSpPr/>
          <p:nvPr/>
        </p:nvSpPr>
        <p:spPr>
          <a:xfrm>
            <a:off x="4701470" y="1806639"/>
            <a:ext cx="4283139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Extendidas: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Golpe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Combo (*)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  +  +</a:t>
            </a:r>
            <a:r>
              <a:rPr lang="es-MX" sz="1200" dirty="0">
                <a:solidFill>
                  <a:schemeClr val="tx1"/>
                </a:solidFill>
              </a:rPr>
              <a:t>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extendido (*)(Mantener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Giratorio (*) (Mantener ꓳ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Agachado: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Caminar agachado (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r>
              <a:rPr lang="es-MX" sz="1200" dirty="0">
                <a:solidFill>
                  <a:schemeClr val="tx1"/>
                </a:solidFill>
              </a:rPr>
              <a:t>) (L1 + Stick)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Salto hacia atrás (*) (L1 + X)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Ataque Agachado (*) (L1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Rodar (*) (L1 + ꓳ)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algn="just"/>
            <a:r>
              <a:rPr lang="es-MX" sz="1400" u="sng" dirty="0">
                <a:solidFill>
                  <a:schemeClr val="tx1"/>
                </a:solidFill>
              </a:rPr>
              <a:t>Salto: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Neutral (*) (X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Doble Salto en Movimiento (*) (Stick Izquierdo + X + X) 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Golpe Aéreo (*) (X + </a:t>
            </a:r>
            <a:r>
              <a:rPr lang="es-MX" sz="1200" dirty="0">
                <a:solidFill>
                  <a:schemeClr val="tx1"/>
                </a:solidFill>
                <a:sym typeface="Wingdings 2" panose="05020102010507070707" pitchFamily="18" charset="2"/>
              </a:rPr>
              <a:t>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Giro Aéreo (*) (X + ꓳ)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Ground Pound (*) (X + L1)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0C404C6-54D3-4354-9315-1F95EAB969B8}"/>
              </a:ext>
            </a:extLst>
          </p:cNvPr>
          <p:cNvSpPr/>
          <p:nvPr/>
        </p:nvSpPr>
        <p:spPr>
          <a:xfrm>
            <a:off x="9061524" y="1806639"/>
            <a:ext cx="2959062" cy="3587482"/>
          </a:xfrm>
          <a:prstGeom prst="roundRect">
            <a:avLst>
              <a:gd name="adj" fmla="val 12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u="sng" dirty="0">
                <a:solidFill>
                  <a:schemeClr val="tx1"/>
                </a:solidFill>
              </a:rPr>
              <a:t>Contextuales: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Interactuar con NPC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Agarrar objeto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Equipar/Desequipar Power-Up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Subirse a vehículo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Movimiento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7BE7D0BA-DE48-4ED5-B978-BD65B12CF0CA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Movimiento en la superficie con el Stick izquierdo.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CBE1B48-028F-4ED8-9268-20087B79237C}"/>
              </a:ext>
            </a:extLst>
          </p:cNvPr>
          <p:cNvSpPr/>
          <p:nvPr/>
        </p:nvSpPr>
        <p:spPr>
          <a:xfrm>
            <a:off x="171415" y="1806639"/>
            <a:ext cx="4291528" cy="113789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Características  del Stick: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Movimiento en 360 grados.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movimiento.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Velocidades de rotación de cámara.</a:t>
            </a:r>
          </a:p>
          <a:p>
            <a:pPr marL="685800" lvl="1" indent="-22860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2 Estados de cambio.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2F7E6D6-1A2A-4D8F-98F6-1789DA2B2ABC}"/>
              </a:ext>
            </a:extLst>
          </p:cNvPr>
          <p:cNvSpPr/>
          <p:nvPr/>
        </p:nvSpPr>
        <p:spPr>
          <a:xfrm>
            <a:off x="171415" y="3025416"/>
            <a:ext cx="4291528" cy="2586820"/>
          </a:xfrm>
          <a:prstGeom prst="roundRect">
            <a:avLst>
              <a:gd name="adj" fmla="val 22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Secciones del Stick: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1. 360 Grados de movimiento. 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360 Grados de movimiento.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1.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Velocidad de movimiento 2. Cámara con seguimiento al personaje. Rotación de cámara. Velocidad de rotación de cámara 2.</a:t>
            </a: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45C2511E-6C68-4B86-AFFD-763A4548BCA0}"/>
              </a:ext>
            </a:extLst>
          </p:cNvPr>
          <p:cNvSpPr/>
          <p:nvPr/>
        </p:nvSpPr>
        <p:spPr>
          <a:xfrm>
            <a:off x="4533688" y="1806639"/>
            <a:ext cx="4074476" cy="3805598"/>
          </a:xfrm>
          <a:prstGeom prst="roundRect">
            <a:avLst>
              <a:gd name="adj" fmla="val 1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  <a:p>
            <a:pPr algn="just"/>
            <a:endParaRPr lang="es-MX" sz="1200" dirty="0">
              <a:solidFill>
                <a:schemeClr val="tx1"/>
              </a:solidFill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2005121-06FE-4E1C-862B-5EB6A4D9FBDA}"/>
              </a:ext>
            </a:extLst>
          </p:cNvPr>
          <p:cNvGrpSpPr/>
          <p:nvPr/>
        </p:nvGrpSpPr>
        <p:grpSpPr>
          <a:xfrm>
            <a:off x="4756636" y="1943995"/>
            <a:ext cx="3628578" cy="3530886"/>
            <a:chOff x="1505017" y="1594778"/>
            <a:chExt cx="3181044" cy="3181044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DD40C8CA-597F-4D22-9832-3D2510381757}"/>
                </a:ext>
              </a:extLst>
            </p:cNvPr>
            <p:cNvGrpSpPr/>
            <p:nvPr/>
          </p:nvGrpSpPr>
          <p:grpSpPr>
            <a:xfrm>
              <a:off x="1505017" y="1594778"/>
              <a:ext cx="3181044" cy="3181044"/>
              <a:chOff x="1505017" y="1594778"/>
              <a:chExt cx="3181044" cy="3181044"/>
            </a:xfrm>
          </p:grpSpPr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0C42F9A0-0B97-4BC1-9940-48BCC28EB702}"/>
                  </a:ext>
                </a:extLst>
              </p:cNvPr>
              <p:cNvGrpSpPr/>
              <p:nvPr/>
            </p:nvGrpSpPr>
            <p:grpSpPr>
              <a:xfrm rot="2700000">
                <a:off x="1643999" y="1733760"/>
                <a:ext cx="2903080" cy="2903080"/>
                <a:chOff x="1439302" y="2988749"/>
                <a:chExt cx="3181044" cy="3181044"/>
              </a:xfrm>
              <a:solidFill>
                <a:schemeClr val="accent6"/>
              </a:solidFill>
            </p:grpSpPr>
            <p:grpSp>
              <p:nvGrpSpPr>
                <p:cNvPr id="82" name="Grupo 81">
                  <a:extLst>
                    <a:ext uri="{FF2B5EF4-FFF2-40B4-BE49-F238E27FC236}">
                      <a16:creationId xmlns:a16="http://schemas.microsoft.com/office/drawing/2014/main" id="{2051424F-23F3-4C35-8B96-032F057698D8}"/>
                    </a:ext>
                  </a:extLst>
                </p:cNvPr>
                <p:cNvGrpSpPr/>
                <p:nvPr/>
              </p:nvGrpSpPr>
              <p:grpSpPr>
                <a:xfrm rot="5400000">
                  <a:off x="2714525" y="2986620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6" name="Flecha: hacia abajo 85">
                    <a:extLst>
                      <a:ext uri="{FF2B5EF4-FFF2-40B4-BE49-F238E27FC236}">
                        <a16:creationId xmlns:a16="http://schemas.microsoft.com/office/drawing/2014/main" id="{89BA131C-0070-4D2D-A7E5-D4E3143997C5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7" name="Flecha: hacia abajo 86">
                    <a:extLst>
                      <a:ext uri="{FF2B5EF4-FFF2-40B4-BE49-F238E27FC236}">
                        <a16:creationId xmlns:a16="http://schemas.microsoft.com/office/drawing/2014/main" id="{77E916F6-C610-443F-9CF0-B52CFDB3EF8E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83" name="Grupo 82">
                  <a:extLst>
                    <a:ext uri="{FF2B5EF4-FFF2-40B4-BE49-F238E27FC236}">
                      <a16:creationId xmlns:a16="http://schemas.microsoft.com/office/drawing/2014/main" id="{2613C3BD-193D-4419-9832-6DD5376C437C}"/>
                    </a:ext>
                  </a:extLst>
                </p:cNvPr>
                <p:cNvGrpSpPr/>
                <p:nvPr/>
              </p:nvGrpSpPr>
              <p:grpSpPr>
                <a:xfrm>
                  <a:off x="2714525" y="2988749"/>
                  <a:ext cx="630598" cy="3181044"/>
                  <a:chOff x="2562125" y="2836349"/>
                  <a:chExt cx="630598" cy="3181044"/>
                </a:xfrm>
                <a:grpFill/>
              </p:grpSpPr>
              <p:sp>
                <p:nvSpPr>
                  <p:cNvPr id="84" name="Flecha: hacia abajo 83">
                    <a:extLst>
                      <a:ext uri="{FF2B5EF4-FFF2-40B4-BE49-F238E27FC236}">
                        <a16:creationId xmlns:a16="http://schemas.microsoft.com/office/drawing/2014/main" id="{C4364045-CCA5-4D1A-94C0-1282F191C287}"/>
                      </a:ext>
                    </a:extLst>
                  </p:cNvPr>
                  <p:cNvSpPr/>
                  <p:nvPr/>
                </p:nvSpPr>
                <p:spPr>
                  <a:xfrm flipV="1">
                    <a:off x="2562125" y="283634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5" name="Flecha: hacia abajo 84">
                    <a:extLst>
                      <a:ext uri="{FF2B5EF4-FFF2-40B4-BE49-F238E27FC236}">
                        <a16:creationId xmlns:a16="http://schemas.microsoft.com/office/drawing/2014/main" id="{BBD11D91-654F-4627-B12D-F411BCFE8267}"/>
                      </a:ext>
                    </a:extLst>
                  </p:cNvPr>
                  <p:cNvSpPr/>
                  <p:nvPr/>
                </p:nvSpPr>
                <p:spPr>
                  <a:xfrm>
                    <a:off x="2562125" y="4744299"/>
                    <a:ext cx="630598" cy="1273094"/>
                  </a:xfrm>
                  <a:prstGeom prst="downArrow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DD2B1E9-4A25-496B-AFE6-E837110FF417}"/>
                  </a:ext>
                </a:extLst>
              </p:cNvPr>
              <p:cNvGrpSpPr/>
              <p:nvPr/>
            </p:nvGrpSpPr>
            <p:grpSpPr>
              <a:xfrm rot="5400000">
                <a:off x="2780240" y="1592649"/>
                <a:ext cx="630598" cy="3181044"/>
                <a:chOff x="2562125" y="2836349"/>
                <a:chExt cx="630598" cy="3181044"/>
              </a:xfrm>
              <a:solidFill>
                <a:schemeClr val="accent1"/>
              </a:solidFill>
            </p:grpSpPr>
            <p:sp>
              <p:nvSpPr>
                <p:cNvPr id="80" name="Flecha: hacia abajo 79">
                  <a:extLst>
                    <a:ext uri="{FF2B5EF4-FFF2-40B4-BE49-F238E27FC236}">
                      <a16:creationId xmlns:a16="http://schemas.microsoft.com/office/drawing/2014/main" id="{C34ED7C4-B17E-4582-B3EE-2D74A895B9C2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1" name="Flecha: hacia abajo 80">
                  <a:extLst>
                    <a:ext uri="{FF2B5EF4-FFF2-40B4-BE49-F238E27FC236}">
                      <a16:creationId xmlns:a16="http://schemas.microsoft.com/office/drawing/2014/main" id="{28127B32-1991-4EB4-8570-FA2400248839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7D81FBEF-A0A0-4242-93AF-CE8B88E06445}"/>
                  </a:ext>
                </a:extLst>
              </p:cNvPr>
              <p:cNvGrpSpPr/>
              <p:nvPr/>
            </p:nvGrpSpPr>
            <p:grpSpPr>
              <a:xfrm>
                <a:off x="2780240" y="1594778"/>
                <a:ext cx="630598" cy="3181044"/>
                <a:chOff x="2562125" y="2836349"/>
                <a:chExt cx="630598" cy="3181044"/>
              </a:xfrm>
            </p:grpSpPr>
            <p:sp>
              <p:nvSpPr>
                <p:cNvPr id="70" name="Flecha: hacia abajo 69">
                  <a:extLst>
                    <a:ext uri="{FF2B5EF4-FFF2-40B4-BE49-F238E27FC236}">
                      <a16:creationId xmlns:a16="http://schemas.microsoft.com/office/drawing/2014/main" id="{DBE5498F-6434-405B-8949-59D8D3746994}"/>
                    </a:ext>
                  </a:extLst>
                </p:cNvPr>
                <p:cNvSpPr/>
                <p:nvPr/>
              </p:nvSpPr>
              <p:spPr>
                <a:xfrm flipV="1">
                  <a:off x="2562125" y="283634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9" name="Flecha: hacia abajo 78">
                  <a:extLst>
                    <a:ext uri="{FF2B5EF4-FFF2-40B4-BE49-F238E27FC236}">
                      <a16:creationId xmlns:a16="http://schemas.microsoft.com/office/drawing/2014/main" id="{FAB1B79C-FA96-4D09-9E91-EBD391FB6A87}"/>
                    </a:ext>
                  </a:extLst>
                </p:cNvPr>
                <p:cNvSpPr/>
                <p:nvPr/>
              </p:nvSpPr>
              <p:spPr>
                <a:xfrm>
                  <a:off x="2562125" y="4744299"/>
                  <a:ext cx="630598" cy="1273094"/>
                </a:xfrm>
                <a:prstGeom prst="downArrow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0304FA-437A-4089-8451-F9E8F143F530}"/>
                  </a:ext>
                </a:extLst>
              </p:cNvPr>
              <p:cNvSpPr/>
              <p:nvPr/>
            </p:nvSpPr>
            <p:spPr>
              <a:xfrm>
                <a:off x="2284323" y="2374084"/>
                <a:ext cx="1622432" cy="162243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191BCCA-577C-4B07-A432-AD29D0D3A050}"/>
                </a:ext>
              </a:extLst>
            </p:cNvPr>
            <p:cNvSpPr/>
            <p:nvPr/>
          </p:nvSpPr>
          <p:spPr>
            <a:xfrm>
              <a:off x="2591969" y="2684477"/>
              <a:ext cx="1001646" cy="1001646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02C88091-EBAE-4796-94F6-A2F68D8C4737}"/>
              </a:ext>
            </a:extLst>
          </p:cNvPr>
          <p:cNvSpPr/>
          <p:nvPr/>
        </p:nvSpPr>
        <p:spPr>
          <a:xfrm>
            <a:off x="6461141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8A1E30-2306-4469-AB50-24613114BBDB}"/>
              </a:ext>
            </a:extLst>
          </p:cNvPr>
          <p:cNvSpPr/>
          <p:nvPr/>
        </p:nvSpPr>
        <p:spPr>
          <a:xfrm>
            <a:off x="6456250" y="2863220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E557DD6-6840-4E41-9474-7DC5BDA6BF2E}"/>
              </a:ext>
            </a:extLst>
          </p:cNvPr>
          <p:cNvSpPr/>
          <p:nvPr/>
        </p:nvSpPr>
        <p:spPr>
          <a:xfrm>
            <a:off x="5500673" y="2647663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585B2E6-7F88-4179-9BE8-798F83754601}"/>
              </a:ext>
            </a:extLst>
          </p:cNvPr>
          <p:cNvSpPr/>
          <p:nvPr/>
        </p:nvSpPr>
        <p:spPr>
          <a:xfrm>
            <a:off x="4903827" y="3589231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8CAA48C-DBE3-4FFA-BBAC-03E9C92D13BF}"/>
              </a:ext>
            </a:extLst>
          </p:cNvPr>
          <p:cNvSpPr/>
          <p:nvPr/>
        </p:nvSpPr>
        <p:spPr>
          <a:xfrm>
            <a:off x="6464049" y="2113494"/>
            <a:ext cx="229350" cy="2231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9A41D8FE-BF62-451D-A99B-E2B2F7F0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5210" y="3006585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AADA9DE5-906A-45C3-88A9-C271663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2576"/>
          <a:stretch/>
        </p:blipFill>
        <p:spPr>
          <a:xfrm>
            <a:off x="8739891" y="4509613"/>
            <a:ext cx="1591099" cy="1428430"/>
          </a:xfrm>
          <a:prstGeom prst="roundRect">
            <a:avLst>
              <a:gd name="adj" fmla="val 5424"/>
            </a:avLst>
          </a:prstGeom>
          <a:ln w="19050">
            <a:solidFill>
              <a:srgbClr val="000000"/>
            </a:solidFill>
          </a:ln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5A5799D7-17F9-4802-941E-55AB783B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" t="6708" r="13" b="7096"/>
          <a:stretch/>
        </p:blipFill>
        <p:spPr>
          <a:xfrm>
            <a:off x="10425778" y="4506065"/>
            <a:ext cx="1591099" cy="1428431"/>
          </a:xfrm>
          <a:prstGeom prst="roundRect">
            <a:avLst>
              <a:gd name="adj" fmla="val 5999"/>
            </a:avLst>
          </a:prstGeom>
          <a:ln w="19050">
            <a:solidFill>
              <a:srgbClr val="0000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D422-A129-4C74-A2FC-3318F95EC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9" t="16738" r="18580" b="16409"/>
          <a:stretch/>
        </p:blipFill>
        <p:spPr>
          <a:xfrm>
            <a:off x="10425778" y="3006586"/>
            <a:ext cx="1591099" cy="1428430"/>
          </a:xfrm>
          <a:prstGeom prst="roundRect">
            <a:avLst>
              <a:gd name="adj" fmla="val 6165"/>
            </a:avLst>
          </a:prstGeom>
          <a:ln w="19050">
            <a:solidFill>
              <a:schemeClr val="tx1"/>
            </a:solidFill>
          </a:ln>
        </p:spPr>
      </p:pic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61B3903D-C8BC-41D6-9034-1F179A2BBB13}"/>
              </a:ext>
            </a:extLst>
          </p:cNvPr>
          <p:cNvSpPr/>
          <p:nvPr/>
        </p:nvSpPr>
        <p:spPr>
          <a:xfrm>
            <a:off x="8680121" y="1796809"/>
            <a:ext cx="3349692" cy="1135178"/>
          </a:xfrm>
          <a:prstGeom prst="roundRect">
            <a:avLst>
              <a:gd name="adj" fmla="val 104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Cambio de Estados: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frenar repentinamente.</a:t>
            </a:r>
          </a:p>
          <a:p>
            <a:pPr marL="685800" lvl="1" indent="-22860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estar en Velocidad 2 y cambiar a la dirección opuesta.</a:t>
            </a:r>
          </a:p>
          <a:p>
            <a:pPr lvl="1" algn="just"/>
            <a:endParaRPr lang="es-MX" sz="1200" dirty="0">
              <a:solidFill>
                <a:schemeClr val="tx1"/>
              </a:solidFill>
            </a:endParaRPr>
          </a:p>
          <a:p>
            <a:pPr marL="685800" lvl="1" indent="-228600" algn="just">
              <a:buFont typeface="+mj-lt"/>
              <a:buAutoNum type="arabicPeriod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B30B108E-5FBB-48B3-B548-8A694BB878BD}"/>
              </a:ext>
            </a:extLst>
          </p:cNvPr>
          <p:cNvSpPr/>
          <p:nvPr/>
        </p:nvSpPr>
        <p:spPr>
          <a:xfrm>
            <a:off x="8785638" y="3056181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</a:t>
            </a:r>
            <a:endParaRPr lang="en-US" sz="1000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06F941E-5F29-4B0C-A3FC-CB20BA2AE1B8}"/>
              </a:ext>
            </a:extLst>
          </p:cNvPr>
          <p:cNvSpPr/>
          <p:nvPr/>
        </p:nvSpPr>
        <p:spPr>
          <a:xfrm>
            <a:off x="8781759" y="4584702"/>
            <a:ext cx="139611" cy="1396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  <p:sp>
        <p:nvSpPr>
          <p:cNvPr id="107" name="Flecha: hacia abajo 106">
            <a:extLst>
              <a:ext uri="{FF2B5EF4-FFF2-40B4-BE49-F238E27FC236}">
                <a16:creationId xmlns:a16="http://schemas.microsoft.com/office/drawing/2014/main" id="{E7FD8C9A-1395-4503-98EB-B1139F6BB346}"/>
              </a:ext>
            </a:extLst>
          </p:cNvPr>
          <p:cNvSpPr/>
          <p:nvPr/>
        </p:nvSpPr>
        <p:spPr>
          <a:xfrm rot="16200000">
            <a:off x="9847513" y="301934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Flecha: hacia abajo 107">
            <a:extLst>
              <a:ext uri="{FF2B5EF4-FFF2-40B4-BE49-F238E27FC236}">
                <a16:creationId xmlns:a16="http://schemas.microsoft.com/office/drawing/2014/main" id="{E8E97CAB-7F2C-4288-AE63-52E2D11FDAFC}"/>
              </a:ext>
            </a:extLst>
          </p:cNvPr>
          <p:cNvSpPr/>
          <p:nvPr/>
        </p:nvSpPr>
        <p:spPr>
          <a:xfrm rot="16200000">
            <a:off x="9847514" y="4522494"/>
            <a:ext cx="249068" cy="570243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Flecha: hacia abajo 108">
            <a:extLst>
              <a:ext uri="{FF2B5EF4-FFF2-40B4-BE49-F238E27FC236}">
                <a16:creationId xmlns:a16="http://schemas.microsoft.com/office/drawing/2014/main" id="{DCAD76C7-3995-48D5-99EF-307367956497}"/>
              </a:ext>
            </a:extLst>
          </p:cNvPr>
          <p:cNvSpPr/>
          <p:nvPr/>
        </p:nvSpPr>
        <p:spPr>
          <a:xfrm rot="5400000" flipH="1">
            <a:off x="10528559" y="4608559"/>
            <a:ext cx="249068" cy="398114"/>
          </a:xfrm>
          <a:prstGeom prst="down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93CDC5-908F-4CEA-9952-24DA89355F74}"/>
              </a:ext>
            </a:extLst>
          </p:cNvPr>
          <p:cNvSpPr/>
          <p:nvPr/>
        </p:nvSpPr>
        <p:spPr>
          <a:xfrm>
            <a:off x="11574428" y="3131311"/>
            <a:ext cx="139611" cy="34464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Comparación de cámaras y movimiento usado en distintos 3d </a:t>
            </a:r>
            <a:r>
              <a:rPr lang="es-MX" sz="1200" dirty="0" err="1">
                <a:solidFill>
                  <a:schemeClr val="tx1"/>
                </a:solidFill>
              </a:rPr>
              <a:t>Platformers</a:t>
            </a:r>
            <a:r>
              <a:rPr lang="es-MX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E915F30-67B9-4CF6-8E08-A38DE426D09E}"/>
              </a:ext>
            </a:extLst>
          </p:cNvPr>
          <p:cNvSpPr/>
          <p:nvPr/>
        </p:nvSpPr>
        <p:spPr>
          <a:xfrm>
            <a:off x="171416" y="1841055"/>
            <a:ext cx="5860268" cy="2078231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Mario 64: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ajusta suavemente a donde este el jugador este mirando cuando se queda quieto.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retrocede la cámara se queda quieta hasta que “colisiona” con el, entonces se ajusta automáticamente a donde este mirando.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mueve en vertical si el personaje alcanza el borde superior de la pantalla o un poco menos del centro de la pantalla en la otra dirección.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5" name="Picture 2" descr="Super Mario 64 Screenshots - Neoseeker">
            <a:extLst>
              <a:ext uri="{FF2B5EF4-FFF2-40B4-BE49-F238E27FC236}">
                <a16:creationId xmlns:a16="http://schemas.microsoft.com/office/drawing/2014/main" id="{6A7CC0C3-686A-44CF-AA49-DD6A3555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1835960"/>
            <a:ext cx="2862458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D1BA94D4-ABD3-4339-8544-656E1715F3CA}"/>
              </a:ext>
            </a:extLst>
          </p:cNvPr>
          <p:cNvSpPr/>
          <p:nvPr/>
        </p:nvSpPr>
        <p:spPr>
          <a:xfrm rot="8100000" flipV="1">
            <a:off x="7839110" y="3259787"/>
            <a:ext cx="330404" cy="516613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4D8D47-D63A-4602-8578-5E04FE6E4092}"/>
              </a:ext>
            </a:extLst>
          </p:cNvPr>
          <p:cNvSpPr/>
          <p:nvPr/>
        </p:nvSpPr>
        <p:spPr>
          <a:xfrm rot="8100000">
            <a:off x="7010323" y="2445734"/>
            <a:ext cx="330404" cy="487135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2A4CAC25-738F-4E03-9DF4-4E49BFCCD258}"/>
              </a:ext>
            </a:extLst>
          </p:cNvPr>
          <p:cNvSpPr/>
          <p:nvPr/>
        </p:nvSpPr>
        <p:spPr>
          <a:xfrm rot="2700000" flipV="1">
            <a:off x="7845567" y="2449128"/>
            <a:ext cx="331839" cy="486851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EC29AA9-CC00-413B-A383-C2F1304A9417}"/>
              </a:ext>
            </a:extLst>
          </p:cNvPr>
          <p:cNvSpPr/>
          <p:nvPr/>
        </p:nvSpPr>
        <p:spPr>
          <a:xfrm rot="2700000">
            <a:off x="7017845" y="3267557"/>
            <a:ext cx="331838" cy="505439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F110A8E0-5FF1-47F5-AD13-61C1C10A3385}"/>
              </a:ext>
            </a:extLst>
          </p:cNvPr>
          <p:cNvSpPr/>
          <p:nvPr/>
        </p:nvSpPr>
        <p:spPr>
          <a:xfrm rot="5400000" flipV="1">
            <a:off x="7985850" y="2768636"/>
            <a:ext cx="363612" cy="67967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78F304E-5E03-42E6-8E27-FBE9643A15C8}"/>
              </a:ext>
            </a:extLst>
          </p:cNvPr>
          <p:cNvSpPr/>
          <p:nvPr/>
        </p:nvSpPr>
        <p:spPr>
          <a:xfrm rot="5400000">
            <a:off x="6839220" y="2768635"/>
            <a:ext cx="363612" cy="679676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E9221E7B-E4B7-4BC5-8218-23D23A05549B}"/>
              </a:ext>
            </a:extLst>
          </p:cNvPr>
          <p:cNvSpPr/>
          <p:nvPr/>
        </p:nvSpPr>
        <p:spPr>
          <a:xfrm flipV="1">
            <a:off x="7413321" y="1998908"/>
            <a:ext cx="362040" cy="734084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C472DDB0-BD2B-47BD-BCE7-FD373C9470A7}"/>
              </a:ext>
            </a:extLst>
          </p:cNvPr>
          <p:cNvSpPr/>
          <p:nvPr/>
        </p:nvSpPr>
        <p:spPr>
          <a:xfrm>
            <a:off x="7413321" y="3420352"/>
            <a:ext cx="362040" cy="450850"/>
          </a:xfrm>
          <a:prstGeom prst="downArrow">
            <a:avLst/>
          </a:prstGeom>
          <a:solidFill>
            <a:schemeClr val="accent2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59AD312-3999-4661-A111-09C99BC20017}"/>
              </a:ext>
            </a:extLst>
          </p:cNvPr>
          <p:cNvSpPr/>
          <p:nvPr/>
        </p:nvSpPr>
        <p:spPr>
          <a:xfrm>
            <a:off x="7154444" y="266343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8F9821A-89F3-45E3-B215-B5972458AB46}"/>
              </a:ext>
            </a:extLst>
          </p:cNvPr>
          <p:cNvSpPr/>
          <p:nvPr/>
        </p:nvSpPr>
        <p:spPr>
          <a:xfrm>
            <a:off x="7077136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3</a:t>
            </a:r>
            <a:endParaRPr lang="en-US" sz="1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B36B4C9-3883-47CD-A31C-24A128A1F65B}"/>
              </a:ext>
            </a:extLst>
          </p:cNvPr>
          <p:cNvSpPr/>
          <p:nvPr/>
        </p:nvSpPr>
        <p:spPr>
          <a:xfrm>
            <a:off x="7507957" y="34657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5</a:t>
            </a:r>
            <a:endParaRPr lang="en-US" sz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D152906-4B3D-46B3-8D0A-40F08C2AA502}"/>
              </a:ext>
            </a:extLst>
          </p:cNvPr>
          <p:cNvSpPr/>
          <p:nvPr/>
        </p:nvSpPr>
        <p:spPr>
          <a:xfrm>
            <a:off x="7502778" y="3010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pic>
        <p:nvPicPr>
          <p:cNvPr id="18" name="Picture 2" descr="Super Mario 64 Screenshots - Neoseeker">
            <a:extLst>
              <a:ext uri="{FF2B5EF4-FFF2-40B4-BE49-F238E27FC236}">
                <a16:creationId xmlns:a16="http://schemas.microsoft.com/office/drawing/2014/main" id="{6E56B394-DAFB-4004-835F-78C1D123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484" y="1835960"/>
            <a:ext cx="2874887" cy="2079801"/>
          </a:xfrm>
          <a:prstGeom prst="roundRect">
            <a:avLst>
              <a:gd name="adj" fmla="val 2688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4E7C45-43C1-4F71-9ECE-F1610D5CE5F0}"/>
              </a:ext>
            </a:extLst>
          </p:cNvPr>
          <p:cNvSpPr/>
          <p:nvPr/>
        </p:nvSpPr>
        <p:spPr>
          <a:xfrm>
            <a:off x="10720945" y="1837530"/>
            <a:ext cx="1321426" cy="207823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8F292-0865-4A55-B62D-CA1096A7B42A}"/>
              </a:ext>
            </a:extLst>
          </p:cNvPr>
          <p:cNvSpPr/>
          <p:nvPr/>
        </p:nvSpPr>
        <p:spPr>
          <a:xfrm>
            <a:off x="9167484" y="1834389"/>
            <a:ext cx="1321426" cy="20869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92BA7D-B7E0-44BE-B35C-561A498EEEF8}"/>
              </a:ext>
            </a:extLst>
          </p:cNvPr>
          <p:cNvSpPr/>
          <p:nvPr/>
        </p:nvSpPr>
        <p:spPr>
          <a:xfrm>
            <a:off x="10488911" y="3814245"/>
            <a:ext cx="232036" cy="10708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2928391-ECDF-49C2-B004-7A0E4764FF66}"/>
              </a:ext>
            </a:extLst>
          </p:cNvPr>
          <p:cNvSpPr/>
          <p:nvPr/>
        </p:nvSpPr>
        <p:spPr>
          <a:xfrm>
            <a:off x="10488910" y="1834390"/>
            <a:ext cx="232035" cy="1094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B62591-D23B-4FA3-92DB-727664391390}"/>
              </a:ext>
            </a:extLst>
          </p:cNvPr>
          <p:cNvSpPr/>
          <p:nvPr/>
        </p:nvSpPr>
        <p:spPr>
          <a:xfrm>
            <a:off x="10514927" y="1799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177E912-20A1-455D-8415-136F0EADF793}"/>
              </a:ext>
            </a:extLst>
          </p:cNvPr>
          <p:cNvSpPr/>
          <p:nvPr/>
        </p:nvSpPr>
        <p:spPr>
          <a:xfrm>
            <a:off x="10514927" y="377778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6</a:t>
            </a:r>
            <a:endParaRPr lang="en-US" sz="1200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A0C8D47-AF96-4408-9DE3-2C47DEE55053}"/>
              </a:ext>
            </a:extLst>
          </p:cNvPr>
          <p:cNvSpPr/>
          <p:nvPr/>
        </p:nvSpPr>
        <p:spPr>
          <a:xfrm>
            <a:off x="9208197" y="1876946"/>
            <a:ext cx="1164816" cy="572640"/>
          </a:xfrm>
          <a:prstGeom prst="roundRect">
            <a:avLst>
              <a:gd name="adj" fmla="val 123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900" dirty="0">
                <a:solidFill>
                  <a:schemeClr val="tx1"/>
                </a:solidFill>
              </a:rPr>
              <a:t>En rojo esta la zona en donde la cámara sigue al personaje.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C0CA08C-17B6-4BF4-B9F2-F9A220A34A20}"/>
              </a:ext>
            </a:extLst>
          </p:cNvPr>
          <p:cNvSpPr/>
          <p:nvPr/>
        </p:nvSpPr>
        <p:spPr>
          <a:xfrm>
            <a:off x="171415" y="4051563"/>
            <a:ext cx="5860268" cy="1116055"/>
          </a:xfrm>
          <a:prstGeom prst="roundRect">
            <a:avLst>
              <a:gd name="adj" fmla="val 601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sz="1400" dirty="0">
                <a:solidFill>
                  <a:schemeClr val="tx1"/>
                </a:solidFill>
              </a:rPr>
              <a:t>Cámara en Banjo &amp; Kazooie: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se posiciona en lugares clave en zonas específicas del escenario.</a:t>
            </a:r>
            <a:endParaRPr lang="es-MX" sz="1400" dirty="0">
              <a:solidFill>
                <a:schemeClr val="tx1"/>
              </a:solidFill>
            </a:endParaRPr>
          </a:p>
          <a:p>
            <a:pPr algn="just"/>
            <a:endParaRPr lang="es-MX" sz="1400" dirty="0">
              <a:solidFill>
                <a:schemeClr val="tx1"/>
              </a:solidFill>
            </a:endParaRPr>
          </a:p>
        </p:txBody>
      </p:sp>
      <p:pic>
        <p:nvPicPr>
          <p:cNvPr id="27" name="Picture 6" descr="Banjo-Kazooie | RareWiki | Fandom">
            <a:extLst>
              <a:ext uri="{FF2B5EF4-FFF2-40B4-BE49-F238E27FC236}">
                <a16:creationId xmlns:a16="http://schemas.microsoft.com/office/drawing/2014/main" id="{C8A916B3-EFD6-427E-8AD6-9AB028D3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160319" y="4069053"/>
            <a:ext cx="2865251" cy="2176116"/>
          </a:xfrm>
          <a:prstGeom prst="roundRect">
            <a:avLst>
              <a:gd name="adj" fmla="val 2442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Banjo-Kazooie Controller Support | Backbone">
            <a:extLst>
              <a:ext uri="{FF2B5EF4-FFF2-40B4-BE49-F238E27FC236}">
                <a16:creationId xmlns:a16="http://schemas.microsoft.com/office/drawing/2014/main" id="{56A02F94-D803-4CB8-977E-D4A4915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05" r="11050" b="-105"/>
          <a:stretch/>
        </p:blipFill>
        <p:spPr bwMode="auto">
          <a:xfrm>
            <a:off x="9167485" y="4053889"/>
            <a:ext cx="2874886" cy="2206443"/>
          </a:xfrm>
          <a:prstGeom prst="roundRect">
            <a:avLst>
              <a:gd name="adj" fmla="val 2599"/>
            </a:avLst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BF1BDDE-1878-4896-8B30-9E19FA773CA4}"/>
              </a:ext>
            </a:extLst>
          </p:cNvPr>
          <p:cNvGrpSpPr/>
          <p:nvPr/>
        </p:nvGrpSpPr>
        <p:grpSpPr>
          <a:xfrm>
            <a:off x="6600635" y="4207721"/>
            <a:ext cx="1997897" cy="1872294"/>
            <a:chOff x="6328009" y="4849151"/>
            <a:chExt cx="1997897" cy="1872294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EA4C16C4-7E87-489C-B2EC-ACD22675460E}"/>
                </a:ext>
              </a:extLst>
            </p:cNvPr>
            <p:cNvSpPr/>
            <p:nvPr/>
          </p:nvSpPr>
          <p:spPr>
            <a:xfrm rot="8100000" flipV="1">
              <a:off x="7566527" y="6110030"/>
              <a:ext cx="330404" cy="51661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echa: hacia abajo 32">
              <a:extLst>
                <a:ext uri="{FF2B5EF4-FFF2-40B4-BE49-F238E27FC236}">
                  <a16:creationId xmlns:a16="http://schemas.microsoft.com/office/drawing/2014/main" id="{E1F25989-5E56-4EB6-8B06-CB8FD27EFFB9}"/>
                </a:ext>
              </a:extLst>
            </p:cNvPr>
            <p:cNvSpPr/>
            <p:nvPr/>
          </p:nvSpPr>
          <p:spPr>
            <a:xfrm rot="8100000">
              <a:off x="6737740" y="5295977"/>
              <a:ext cx="330404" cy="487135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echa: hacia abajo 33">
              <a:extLst>
                <a:ext uri="{FF2B5EF4-FFF2-40B4-BE49-F238E27FC236}">
                  <a16:creationId xmlns:a16="http://schemas.microsoft.com/office/drawing/2014/main" id="{927318B0-8139-4D9A-B6E5-2DF6D72D0F12}"/>
                </a:ext>
              </a:extLst>
            </p:cNvPr>
            <p:cNvSpPr/>
            <p:nvPr/>
          </p:nvSpPr>
          <p:spPr>
            <a:xfrm rot="2700000" flipV="1">
              <a:off x="7572984" y="5299371"/>
              <a:ext cx="331839" cy="486851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lecha: hacia abajo 34">
              <a:extLst>
                <a:ext uri="{FF2B5EF4-FFF2-40B4-BE49-F238E27FC236}">
                  <a16:creationId xmlns:a16="http://schemas.microsoft.com/office/drawing/2014/main" id="{5EDBD3DD-93C9-4BC7-A837-EA45CABBC6EF}"/>
                </a:ext>
              </a:extLst>
            </p:cNvPr>
            <p:cNvSpPr/>
            <p:nvPr/>
          </p:nvSpPr>
          <p:spPr>
            <a:xfrm rot="2700000">
              <a:off x="6745262" y="6117800"/>
              <a:ext cx="331838" cy="5054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0061733F-5A04-4FA6-A702-7FE83B23C073}"/>
                </a:ext>
              </a:extLst>
            </p:cNvPr>
            <p:cNvSpPr/>
            <p:nvPr/>
          </p:nvSpPr>
          <p:spPr>
            <a:xfrm rot="5400000" flipV="1">
              <a:off x="7804263" y="5593305"/>
              <a:ext cx="363612" cy="67967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hacia abajo 36">
              <a:extLst>
                <a:ext uri="{FF2B5EF4-FFF2-40B4-BE49-F238E27FC236}">
                  <a16:creationId xmlns:a16="http://schemas.microsoft.com/office/drawing/2014/main" id="{337980EE-A726-46BE-AD7D-7146FC0EEBC4}"/>
                </a:ext>
              </a:extLst>
            </p:cNvPr>
            <p:cNvSpPr/>
            <p:nvPr/>
          </p:nvSpPr>
          <p:spPr>
            <a:xfrm rot="5400000">
              <a:off x="6486041" y="5618267"/>
              <a:ext cx="363612" cy="67967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935F2487-FFC9-4500-BA89-9448C5D2C9C7}"/>
                </a:ext>
              </a:extLst>
            </p:cNvPr>
            <p:cNvSpPr/>
            <p:nvPr/>
          </p:nvSpPr>
          <p:spPr>
            <a:xfrm flipV="1">
              <a:off x="7140738" y="4849151"/>
              <a:ext cx="362040" cy="73408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lecha: hacia abajo 38">
              <a:extLst>
                <a:ext uri="{FF2B5EF4-FFF2-40B4-BE49-F238E27FC236}">
                  <a16:creationId xmlns:a16="http://schemas.microsoft.com/office/drawing/2014/main" id="{FD6B9D45-ADF8-4DB8-80D4-A8754347AA1D}"/>
                </a:ext>
              </a:extLst>
            </p:cNvPr>
            <p:cNvSpPr/>
            <p:nvPr/>
          </p:nvSpPr>
          <p:spPr>
            <a:xfrm>
              <a:off x="7140738" y="6270595"/>
              <a:ext cx="362040" cy="45085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8A361B27-B422-4CC4-A668-A99587617AC1}"/>
              </a:ext>
            </a:extLst>
          </p:cNvPr>
          <p:cNvSpPr/>
          <p:nvPr/>
        </p:nvSpPr>
        <p:spPr>
          <a:xfrm>
            <a:off x="7151321" y="4860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1</a:t>
            </a:r>
            <a:endParaRPr lang="en-US" sz="12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0F3E4EF-28E6-45F5-9006-ACC7E021B8E7}"/>
              </a:ext>
            </a:extLst>
          </p:cNvPr>
          <p:cNvSpPr/>
          <p:nvPr/>
        </p:nvSpPr>
        <p:spPr>
          <a:xfrm>
            <a:off x="7537777" y="5187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2</a:t>
            </a:r>
            <a:endParaRPr lang="en-US" sz="12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75E7FF8-2D55-4C26-8E7A-EAE6FF1E78F1}"/>
              </a:ext>
            </a:extLst>
          </p:cNvPr>
          <p:cNvSpPr/>
          <p:nvPr/>
        </p:nvSpPr>
        <p:spPr>
          <a:xfrm>
            <a:off x="9450148" y="55142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9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Cámara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95F039-6D13-4EE4-AA50-3CA038F36446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--------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D981C4B-0787-43E2-A5B0-8908862BF6D1}"/>
              </a:ext>
            </a:extLst>
          </p:cNvPr>
          <p:cNvSpPr/>
          <p:nvPr/>
        </p:nvSpPr>
        <p:spPr>
          <a:xfrm>
            <a:off x="171416" y="1824277"/>
            <a:ext cx="4291528" cy="4639624"/>
          </a:xfrm>
          <a:prstGeom prst="roundRect">
            <a:avLst>
              <a:gd name="adj" fmla="val 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Cámara del juego: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El movimiento en todas direcciones depende de hacia donde mira la cámara.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La cámara esta bloqueada suavemente al centro del personaje.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diagonal, la cámara girar a velocidad media.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Cuando el jugador se mueve en horizontal, la cámara girar a velocidad alta.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Al presionar el Trigger derecho la cámara rota a donde mira el jugador.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</a:rPr>
              <a:t>[Comportamiento al saltar y caer]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A3EC45-3F49-49D7-BE68-52BB7385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27" y="1824277"/>
            <a:ext cx="7394957" cy="4639624"/>
          </a:xfrm>
          <a:prstGeom prst="roundRect">
            <a:avLst>
              <a:gd name="adj" fmla="val 2021"/>
            </a:avLst>
          </a:prstGeom>
          <a:ln w="28575">
            <a:solidFill>
              <a:schemeClr val="tx1"/>
            </a:solidFill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7F25069-0E8E-499A-9F61-F6840EEF7A48}"/>
              </a:ext>
            </a:extLst>
          </p:cNvPr>
          <p:cNvGrpSpPr/>
          <p:nvPr/>
        </p:nvGrpSpPr>
        <p:grpSpPr>
          <a:xfrm>
            <a:off x="7141541" y="4114268"/>
            <a:ext cx="2346408" cy="2331858"/>
            <a:chOff x="7485490" y="3166311"/>
            <a:chExt cx="2346408" cy="2331858"/>
          </a:xfrm>
        </p:grpSpPr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AC78AF4B-E3A6-4F07-B5AE-2D66624EE032}"/>
                </a:ext>
              </a:extLst>
            </p:cNvPr>
            <p:cNvSpPr/>
            <p:nvPr/>
          </p:nvSpPr>
          <p:spPr>
            <a:xfrm rot="8100000" flipV="1">
              <a:off x="8973170" y="4786267"/>
              <a:ext cx="424498" cy="663736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3A996173-2D5F-4EEF-A8D8-C3B3B6ED7C43}"/>
                </a:ext>
              </a:extLst>
            </p:cNvPr>
            <p:cNvSpPr/>
            <p:nvPr/>
          </p:nvSpPr>
          <p:spPr>
            <a:xfrm rot="8100000">
              <a:off x="7908357" y="3740386"/>
              <a:ext cx="424498" cy="625863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079CEBBA-14C9-4857-BF6A-2A32B2C1CE45}"/>
                </a:ext>
              </a:extLst>
            </p:cNvPr>
            <p:cNvSpPr/>
            <p:nvPr/>
          </p:nvSpPr>
          <p:spPr>
            <a:xfrm rot="2700000" flipV="1">
              <a:off x="8981466" y="3744746"/>
              <a:ext cx="426342" cy="625498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A786454-54E9-4B15-AA27-064F8CDE9686}"/>
                </a:ext>
              </a:extLst>
            </p:cNvPr>
            <p:cNvSpPr/>
            <p:nvPr/>
          </p:nvSpPr>
          <p:spPr>
            <a:xfrm rot="2700000">
              <a:off x="7918022" y="4796250"/>
              <a:ext cx="426340" cy="649380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AC68E82D-FE7E-474C-97A2-BE7A0A516724}"/>
                </a:ext>
              </a:extLst>
            </p:cNvPr>
            <p:cNvSpPr/>
            <p:nvPr/>
          </p:nvSpPr>
          <p:spPr>
            <a:xfrm rot="5400000" flipV="1">
              <a:off x="9161699" y="4155244"/>
              <a:ext cx="467163" cy="873234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7489DDED-4399-4B5F-B746-A6B1572A685C}"/>
                </a:ext>
              </a:extLst>
            </p:cNvPr>
            <p:cNvSpPr/>
            <p:nvPr/>
          </p:nvSpPr>
          <p:spPr>
            <a:xfrm rot="5400000">
              <a:off x="7688527" y="4155243"/>
              <a:ext cx="467163" cy="873237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C730D053-35CB-4C25-A7FB-623A548DAFA7}"/>
                </a:ext>
              </a:extLst>
            </p:cNvPr>
            <p:cNvSpPr/>
            <p:nvPr/>
          </p:nvSpPr>
          <p:spPr>
            <a:xfrm flipV="1">
              <a:off x="8426123" y="3166311"/>
              <a:ext cx="465143" cy="943139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AC341736-2B51-4099-A8BB-9F7DF0A4C747}"/>
                </a:ext>
              </a:extLst>
            </p:cNvPr>
            <p:cNvSpPr/>
            <p:nvPr/>
          </p:nvSpPr>
          <p:spPr>
            <a:xfrm>
              <a:off x="8426123" y="5049347"/>
              <a:ext cx="465143" cy="448822"/>
            </a:xfrm>
            <a:prstGeom prst="downArrow">
              <a:avLst/>
            </a:prstGeom>
            <a:solidFill>
              <a:schemeClr val="accent2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689946-6A55-4DA2-B1AE-987C61358990}"/>
                </a:ext>
              </a:extLst>
            </p:cNvPr>
            <p:cNvSpPr/>
            <p:nvPr/>
          </p:nvSpPr>
          <p:spPr>
            <a:xfrm>
              <a:off x="8559591" y="385453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1</a:t>
              </a:r>
              <a:endParaRPr lang="en-US" sz="12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D568335-0E10-4A9F-AD58-030D7674A80D}"/>
                </a:ext>
              </a:extLst>
            </p:cNvPr>
            <p:cNvSpPr/>
            <p:nvPr/>
          </p:nvSpPr>
          <p:spPr>
            <a:xfrm>
              <a:off x="8561445" y="4501861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2</a:t>
              </a:r>
              <a:endParaRPr lang="en-US" sz="1200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C58C885-3AB1-4F5C-B49E-0E91E5CEA1D8}"/>
                </a:ext>
              </a:extLst>
            </p:cNvPr>
            <p:cNvSpPr/>
            <p:nvPr/>
          </p:nvSpPr>
          <p:spPr>
            <a:xfrm>
              <a:off x="8094340" y="4013540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3</a:t>
              </a:r>
              <a:endParaRPr lang="en-US" sz="1200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2B51420-D39C-4BAA-B80F-91AC1EE0E94D}"/>
                </a:ext>
              </a:extLst>
            </p:cNvPr>
            <p:cNvSpPr/>
            <p:nvPr/>
          </p:nvSpPr>
          <p:spPr>
            <a:xfrm>
              <a:off x="7978150" y="4492646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6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Script Map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22BA57-37CD-4B96-B5DD-99CFF4226312}"/>
              </a:ext>
            </a:extLst>
          </p:cNvPr>
          <p:cNvSpPr/>
          <p:nvPr/>
        </p:nvSpPr>
        <p:spPr>
          <a:xfrm>
            <a:off x="171414" y="1153157"/>
            <a:ext cx="11858399" cy="572603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Explicación</a:t>
            </a:r>
          </a:p>
          <a:p>
            <a:pPr algn="just"/>
            <a:r>
              <a:rPr lang="es-MX" sz="1200" dirty="0">
                <a:solidFill>
                  <a:schemeClr val="tx1"/>
                </a:solidFill>
              </a:rPr>
              <a:t>Mapa de la funcionalidad entre scripts.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205" name="Conector: angular 204">
            <a:extLst>
              <a:ext uri="{FF2B5EF4-FFF2-40B4-BE49-F238E27FC236}">
                <a16:creationId xmlns:a16="http://schemas.microsoft.com/office/drawing/2014/main" id="{E0922DA4-3FB8-4EE8-BFC0-BEDF7795D131}"/>
              </a:ext>
            </a:extLst>
          </p:cNvPr>
          <p:cNvCxnSpPr>
            <a:cxnSpLocks/>
            <a:stCxn id="139" idx="3"/>
            <a:endCxn id="19" idx="2"/>
          </p:cNvCxnSpPr>
          <p:nvPr/>
        </p:nvCxnSpPr>
        <p:spPr>
          <a:xfrm flipH="1">
            <a:off x="3580320" y="4636810"/>
            <a:ext cx="4384307" cy="1261138"/>
          </a:xfrm>
          <a:prstGeom prst="bentConnector4">
            <a:avLst>
              <a:gd name="adj1" fmla="val -5214"/>
              <a:gd name="adj2" fmla="val 12411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r 208">
            <a:extLst>
              <a:ext uri="{FF2B5EF4-FFF2-40B4-BE49-F238E27FC236}">
                <a16:creationId xmlns:a16="http://schemas.microsoft.com/office/drawing/2014/main" id="{BA4B5C92-D417-44D7-B0A8-7F7D0D83A226}"/>
              </a:ext>
            </a:extLst>
          </p:cNvPr>
          <p:cNvCxnSpPr>
            <a:cxnSpLocks/>
            <a:stCxn id="139" idx="3"/>
            <a:endCxn id="53" idx="2"/>
          </p:cNvCxnSpPr>
          <p:nvPr/>
        </p:nvCxnSpPr>
        <p:spPr>
          <a:xfrm flipH="1">
            <a:off x="711414" y="4636810"/>
            <a:ext cx="7253213" cy="535756"/>
          </a:xfrm>
          <a:prstGeom prst="bentConnector4">
            <a:avLst>
              <a:gd name="adj1" fmla="val -3152"/>
              <a:gd name="adj2" fmla="val 29378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B95F0D8D-2414-4CB3-9A58-0B0A84E46C2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120319" y="5176810"/>
            <a:ext cx="3304308" cy="392345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angular 180">
            <a:extLst>
              <a:ext uri="{FF2B5EF4-FFF2-40B4-BE49-F238E27FC236}">
                <a16:creationId xmlns:a16="http://schemas.microsoft.com/office/drawing/2014/main" id="{5D88F58B-5D6A-417E-A506-7AA230413A51}"/>
              </a:ext>
            </a:extLst>
          </p:cNvPr>
          <p:cNvCxnSpPr>
            <a:cxnSpLocks/>
            <a:stCxn id="19" idx="3"/>
            <a:endCxn id="138" idx="1"/>
          </p:cNvCxnSpPr>
          <p:nvPr/>
        </p:nvCxnSpPr>
        <p:spPr>
          <a:xfrm flipV="1">
            <a:off x="4120320" y="3017248"/>
            <a:ext cx="2764308" cy="2340700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C84421AC-BDDF-4557-8691-B69C641B436E}"/>
              </a:ext>
            </a:extLst>
          </p:cNvPr>
          <p:cNvCxnSpPr>
            <a:cxnSpLocks/>
            <a:stCxn id="27" idx="3"/>
            <a:endCxn id="138" idx="1"/>
          </p:cNvCxnSpPr>
          <p:nvPr/>
        </p:nvCxnSpPr>
        <p:spPr>
          <a:xfrm>
            <a:off x="4120320" y="2341175"/>
            <a:ext cx="2764308" cy="676073"/>
          </a:xfrm>
          <a:prstGeom prst="bentConnector3">
            <a:avLst>
              <a:gd name="adj1" fmla="val 6929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: angular 187">
            <a:extLst>
              <a:ext uri="{FF2B5EF4-FFF2-40B4-BE49-F238E27FC236}">
                <a16:creationId xmlns:a16="http://schemas.microsoft.com/office/drawing/2014/main" id="{7C555CFB-FF8A-49D2-A403-3E04A582B62C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 flipV="1">
            <a:off x="5184642" y="3017248"/>
            <a:ext cx="1699986" cy="8683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r 174">
            <a:extLst>
              <a:ext uri="{FF2B5EF4-FFF2-40B4-BE49-F238E27FC236}">
                <a16:creationId xmlns:a16="http://schemas.microsoft.com/office/drawing/2014/main" id="{CCBE35CB-A9B1-403B-84F0-4D8C88D4E962}"/>
              </a:ext>
            </a:extLst>
          </p:cNvPr>
          <p:cNvCxnSpPr>
            <a:cxnSpLocks/>
            <a:stCxn id="53" idx="3"/>
            <a:endCxn id="19" idx="1"/>
          </p:cNvCxnSpPr>
          <p:nvPr/>
        </p:nvCxnSpPr>
        <p:spPr>
          <a:xfrm>
            <a:off x="1251414" y="4632566"/>
            <a:ext cx="1788906" cy="72538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FFCBE8E3-378F-4032-8FF0-15F7633AA135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>
            <a:off x="1251414" y="3019286"/>
            <a:ext cx="1788906" cy="2338662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880290CE-480F-47FD-8514-D08B5888896E}"/>
              </a:ext>
            </a:extLst>
          </p:cNvPr>
          <p:cNvCxnSpPr>
            <a:cxnSpLocks/>
            <a:stCxn id="37" idx="0"/>
            <a:endCxn id="27" idx="1"/>
          </p:cNvCxnSpPr>
          <p:nvPr/>
        </p:nvCxnSpPr>
        <p:spPr>
          <a:xfrm rot="5400000" flipH="1" flipV="1">
            <a:off x="1806812" y="1245778"/>
            <a:ext cx="138111" cy="232890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FEE91B7A-1B29-4C55-96A2-C8DB536A4C88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flipV="1">
            <a:off x="3580320" y="2881175"/>
            <a:ext cx="0" cy="19367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FF4BB4DF-A7CD-4F04-96CD-37C03FE97B8B}"/>
              </a:ext>
            </a:extLst>
          </p:cNvPr>
          <p:cNvSpPr/>
          <p:nvPr/>
        </p:nvSpPr>
        <p:spPr>
          <a:xfrm>
            <a:off x="171414" y="247928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1</a:t>
            </a:r>
            <a:r>
              <a:rPr lang="en-US" sz="1600" dirty="0">
                <a:solidFill>
                  <a:schemeClr val="tx1"/>
                </a:solidFill>
              </a:rPr>
              <a:t> Control Manager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8C547C58-A4CB-4E5F-BBF0-402C40B89C49}"/>
              </a:ext>
            </a:extLst>
          </p:cNvPr>
          <p:cNvSpPr/>
          <p:nvPr/>
        </p:nvSpPr>
        <p:spPr>
          <a:xfrm>
            <a:off x="171414" y="4092566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2</a:t>
            </a:r>
            <a:r>
              <a:rPr lang="en-US" sz="1600" dirty="0">
                <a:solidFill>
                  <a:schemeClr val="tx1"/>
                </a:solidFill>
              </a:rPr>
              <a:t> State Manager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0B29E2-5712-47D4-82F8-56DEB96BEB11}"/>
              </a:ext>
            </a:extLst>
          </p:cNvPr>
          <p:cNvSpPr/>
          <p:nvPr/>
        </p:nvSpPr>
        <p:spPr>
          <a:xfrm>
            <a:off x="3040320" y="48179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3</a:t>
            </a:r>
            <a:r>
              <a:rPr lang="en-US" sz="1600" dirty="0">
                <a:solidFill>
                  <a:schemeClr val="tx1"/>
                </a:solidFill>
              </a:rPr>
              <a:t> Action Manager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B3B32D3-42F0-4919-B844-1CF78EA11371}"/>
              </a:ext>
            </a:extLst>
          </p:cNvPr>
          <p:cNvSpPr/>
          <p:nvPr/>
        </p:nvSpPr>
        <p:spPr>
          <a:xfrm>
            <a:off x="3040320" y="1801175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4 </a:t>
            </a:r>
            <a:r>
              <a:rPr lang="en-US" sz="1600" dirty="0">
                <a:solidFill>
                  <a:schemeClr val="tx1"/>
                </a:solidFill>
              </a:rPr>
              <a:t>Camera Manager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0B55045-6B83-4D99-9C2D-0BD654D6D01D}"/>
              </a:ext>
            </a:extLst>
          </p:cNvPr>
          <p:cNvSpPr txBox="1"/>
          <p:nvPr/>
        </p:nvSpPr>
        <p:spPr>
          <a:xfrm>
            <a:off x="1499902" y="2196182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9012767-50F1-4DFC-B906-B67D7F2E3CAE}"/>
              </a:ext>
            </a:extLst>
          </p:cNvPr>
          <p:cNvSpPr txBox="1"/>
          <p:nvPr/>
        </p:nvSpPr>
        <p:spPr>
          <a:xfrm>
            <a:off x="1446821" y="2887137"/>
            <a:ext cx="51488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Input</a:t>
            </a:r>
            <a:endParaRPr lang="en-US" sz="1200" dirty="0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7FC6BF9A-937E-48BB-80E2-60D24180752D}"/>
              </a:ext>
            </a:extLst>
          </p:cNvPr>
          <p:cNvSpPr txBox="1"/>
          <p:nvPr/>
        </p:nvSpPr>
        <p:spPr>
          <a:xfrm>
            <a:off x="1402130" y="4487647"/>
            <a:ext cx="60426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Estado</a:t>
            </a:r>
            <a:endParaRPr lang="en-US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D9A63AE7-D303-460B-AE65-9F85FF9CDEC2}"/>
              </a:ext>
            </a:extLst>
          </p:cNvPr>
          <p:cNvSpPr txBox="1"/>
          <p:nvPr/>
        </p:nvSpPr>
        <p:spPr>
          <a:xfrm>
            <a:off x="3283969" y="4447153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77398F0E-3430-4A50-92A1-CF1E71E4720E}"/>
              </a:ext>
            </a:extLst>
          </p:cNvPr>
          <p:cNvSpPr/>
          <p:nvPr/>
        </p:nvSpPr>
        <p:spPr>
          <a:xfrm>
            <a:off x="6884628" y="2477248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6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Movement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36852DD8-550B-45D7-8284-BA0C6A788D8D}"/>
              </a:ext>
            </a:extLst>
          </p:cNvPr>
          <p:cNvSpPr/>
          <p:nvPr/>
        </p:nvSpPr>
        <p:spPr>
          <a:xfrm>
            <a:off x="6884627" y="4096810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Animation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10350F6-0B23-4A4E-8D44-8179A70BC7EF}"/>
              </a:ext>
            </a:extLst>
          </p:cNvPr>
          <p:cNvSpPr/>
          <p:nvPr/>
        </p:nvSpPr>
        <p:spPr>
          <a:xfrm>
            <a:off x="4104642" y="3345603"/>
            <a:ext cx="1080000" cy="1080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u="sng" dirty="0">
                <a:solidFill>
                  <a:schemeClr val="tx1"/>
                </a:solidFill>
              </a:rPr>
              <a:t>Script 5</a:t>
            </a:r>
            <a:r>
              <a:rPr lang="en-US" sz="1600" dirty="0">
                <a:solidFill>
                  <a:schemeClr val="tx1"/>
                </a:solidFill>
              </a:rPr>
              <a:t> Stat Manager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A7E964B-C535-495E-A95D-4DA6E8C8E61C}"/>
              </a:ext>
            </a:extLst>
          </p:cNvPr>
          <p:cNvSpPr txBox="1"/>
          <p:nvPr/>
        </p:nvSpPr>
        <p:spPr>
          <a:xfrm>
            <a:off x="4250656" y="2103694"/>
            <a:ext cx="99854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Dirección de </a:t>
            </a:r>
          </a:p>
          <a:p>
            <a:r>
              <a:rPr lang="es-MX" sz="1200" dirty="0"/>
              <a:t>Cámara</a:t>
            </a:r>
            <a:endParaRPr lang="en-US" sz="1200" dirty="0"/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BA97B2DD-E402-4A32-BAFA-11F173CE6FD7}"/>
              </a:ext>
            </a:extLst>
          </p:cNvPr>
          <p:cNvSpPr txBox="1"/>
          <p:nvPr/>
        </p:nvSpPr>
        <p:spPr>
          <a:xfrm>
            <a:off x="5291944" y="3754846"/>
            <a:ext cx="42825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Stat</a:t>
            </a:r>
            <a:endParaRPr lang="en-US" sz="1200" dirty="0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155CCACF-15C5-4490-97BC-B27C1414CF2D}"/>
              </a:ext>
            </a:extLst>
          </p:cNvPr>
          <p:cNvSpPr txBox="1"/>
          <p:nvPr/>
        </p:nvSpPr>
        <p:spPr>
          <a:xfrm>
            <a:off x="4250656" y="5328641"/>
            <a:ext cx="60305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Acción</a:t>
            </a:r>
            <a:endParaRPr lang="en-US" sz="1200" dirty="0"/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F5EC0FB4-8870-4472-BC0B-C35AFDBA02EA}"/>
              </a:ext>
            </a:extLst>
          </p:cNvPr>
          <p:cNvSpPr txBox="1"/>
          <p:nvPr/>
        </p:nvSpPr>
        <p:spPr>
          <a:xfrm>
            <a:off x="7896070" y="5278306"/>
            <a:ext cx="61112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 sz="1200" dirty="0"/>
              <a:t>Evento</a:t>
            </a:r>
            <a:endParaRPr lang="en-US" sz="1200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E29788C6-46F0-4870-A6EB-04168AE573FF}"/>
              </a:ext>
            </a:extLst>
          </p:cNvPr>
          <p:cNvSpPr/>
          <p:nvPr/>
        </p:nvSpPr>
        <p:spPr>
          <a:xfrm>
            <a:off x="9044627" y="4585906"/>
            <a:ext cx="792000" cy="468000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Back To Idle Behavior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01AD99C0-88ED-4DA9-B1BE-08B3F14C8802}"/>
              </a:ext>
            </a:extLst>
          </p:cNvPr>
          <p:cNvCxnSpPr>
            <a:cxnSpLocks/>
            <a:stCxn id="214" idx="3"/>
            <a:endCxn id="46" idx="1"/>
          </p:cNvCxnSpPr>
          <p:nvPr/>
        </p:nvCxnSpPr>
        <p:spPr>
          <a:xfrm flipV="1">
            <a:off x="8507199" y="4819906"/>
            <a:ext cx="537428" cy="5969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16E45AF-F6C1-4EEC-956C-B98C5285F2F7}"/>
              </a:ext>
            </a:extLst>
          </p:cNvPr>
          <p:cNvSpPr/>
          <p:nvPr/>
        </p:nvSpPr>
        <p:spPr>
          <a:xfrm>
            <a:off x="9044627" y="5118355"/>
            <a:ext cx="792000" cy="436949"/>
          </a:xfrm>
          <a:prstGeom prst="roundRect">
            <a:avLst>
              <a:gd name="adj" fmla="val 96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u="sng" dirty="0">
                <a:solidFill>
                  <a:schemeClr val="tx1"/>
                </a:solidFill>
              </a:rPr>
              <a:t>Script Extra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Stop Combo Behavior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04BFC3D-B0BD-4105-B209-CA592C5008F1}"/>
              </a:ext>
            </a:extLst>
          </p:cNvPr>
          <p:cNvCxnSpPr>
            <a:cxnSpLocks/>
            <a:stCxn id="214" idx="3"/>
            <a:endCxn id="32" idx="1"/>
          </p:cNvCxnSpPr>
          <p:nvPr/>
        </p:nvCxnSpPr>
        <p:spPr>
          <a:xfrm flipV="1">
            <a:off x="8507199" y="5336830"/>
            <a:ext cx="537428" cy="7997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117">
            <a:extLst>
              <a:ext uri="{FF2B5EF4-FFF2-40B4-BE49-F238E27FC236}">
                <a16:creationId xmlns:a16="http://schemas.microsoft.com/office/drawing/2014/main" id="{D0135E8A-BB7C-4620-B245-8B5D88F3E11A}"/>
              </a:ext>
            </a:extLst>
          </p:cNvPr>
          <p:cNvSpPr/>
          <p:nvPr/>
        </p:nvSpPr>
        <p:spPr>
          <a:xfrm>
            <a:off x="0" y="10302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latin typeface="Cascadia Code" panose="020B0609020000020004" pitchFamily="49" charset="0"/>
                <a:cs typeface="Cascadia Code" panose="020B0609020000020004" pitchFamily="49" charset="0"/>
              </a:rPr>
              <a:t>Animaciones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B9C7BB8-F61A-4F0B-9A39-2339A1C045CA}"/>
              </a:ext>
            </a:extLst>
          </p:cNvPr>
          <p:cNvSpPr/>
          <p:nvPr/>
        </p:nvSpPr>
        <p:spPr>
          <a:xfrm>
            <a:off x="176138" y="1149747"/>
            <a:ext cx="2773120" cy="3536289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MX" dirty="0" err="1">
                <a:solidFill>
                  <a:schemeClr val="tx1"/>
                </a:solidFill>
              </a:rPr>
              <a:t>Parametros</a:t>
            </a:r>
            <a:endParaRPr lang="es-MX" dirty="0">
              <a:solidFill>
                <a:schemeClr val="tx1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1 </a:t>
            </a:r>
            <a:r>
              <a:rPr lang="es-MX" sz="1200" dirty="0" err="1">
                <a:solidFill>
                  <a:schemeClr val="tx1"/>
                </a:solidFill>
              </a:rPr>
              <a:t>InputForce</a:t>
            </a:r>
            <a:r>
              <a:rPr lang="es-MX" sz="1200" dirty="0">
                <a:solidFill>
                  <a:schemeClr val="tx1"/>
                </a:solidFill>
              </a:rPr>
              <a:t> – Float. La fuerza con la que se inclina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2 </a:t>
            </a:r>
            <a:r>
              <a:rPr lang="es-MX" sz="1200" dirty="0" err="1">
                <a:solidFill>
                  <a:schemeClr val="tx1"/>
                </a:solidFill>
              </a:rPr>
              <a:t>BackToIdle</a:t>
            </a:r>
            <a:r>
              <a:rPr lang="es-MX" sz="1200" dirty="0">
                <a:solidFill>
                  <a:schemeClr val="tx1"/>
                </a:solidFill>
              </a:rPr>
              <a:t> – Bool.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3 </a:t>
            </a:r>
            <a:r>
              <a:rPr lang="es-MX" sz="1200" dirty="0" err="1">
                <a:solidFill>
                  <a:schemeClr val="tx1"/>
                </a:solidFill>
              </a:rPr>
              <a:t>IsMoving</a:t>
            </a:r>
            <a:r>
              <a:rPr lang="es-MX" sz="1200" dirty="0">
                <a:solidFill>
                  <a:schemeClr val="tx1"/>
                </a:solidFill>
              </a:rPr>
              <a:t> - Bool. Si el jugador se esta moviendo con el Stick.</a:t>
            </a:r>
          </a:p>
          <a:p>
            <a:pPr marL="171450" indent="-171450" algn="just">
              <a:buFontTx/>
              <a:buChar char="-"/>
            </a:pPr>
            <a:r>
              <a:rPr lang="es-MX" sz="1200" dirty="0">
                <a:solidFill>
                  <a:schemeClr val="tx1"/>
                </a:solidFill>
              </a:rPr>
              <a:t>4 </a:t>
            </a:r>
            <a:r>
              <a:rPr lang="es-MX" sz="1200" dirty="0" err="1">
                <a:solidFill>
                  <a:schemeClr val="tx1"/>
                </a:solidFill>
              </a:rPr>
              <a:t>IsCrouching</a:t>
            </a:r>
            <a:r>
              <a:rPr lang="es-MX" sz="1200" dirty="0">
                <a:solidFill>
                  <a:schemeClr val="tx1"/>
                </a:solidFill>
              </a:rPr>
              <a:t> – Bool. Si el jugador se esta agachando.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7D9052E-20BD-4564-AA9A-47114438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22" y="1149748"/>
            <a:ext cx="9007092" cy="2489564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C9F4155-3A97-41D9-9C8E-A6D20F91D256}"/>
              </a:ext>
            </a:extLst>
          </p:cNvPr>
          <p:cNvSpPr/>
          <p:nvPr/>
        </p:nvSpPr>
        <p:spPr>
          <a:xfrm>
            <a:off x="7167562" y="1557635"/>
            <a:ext cx="1038225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1 - 0 &lt; 0.1 &lt; 0.9</a:t>
            </a:r>
            <a:endParaRPr lang="en-US" sz="100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1272C8F-B8E8-45AF-9DFB-3C5A4A9B710E}"/>
              </a:ext>
            </a:extLst>
          </p:cNvPr>
          <p:cNvSpPr/>
          <p:nvPr/>
        </p:nvSpPr>
        <p:spPr>
          <a:xfrm>
            <a:off x="7846987" y="1758011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6C9B42-9392-4888-B803-7C86DED8E1FF}"/>
              </a:ext>
            </a:extLst>
          </p:cNvPr>
          <p:cNvSpPr/>
          <p:nvPr/>
        </p:nvSpPr>
        <p:spPr>
          <a:xfrm>
            <a:off x="7972070" y="1805515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63F10B-8CD4-4A82-B00C-F8385A0A6899}"/>
              </a:ext>
            </a:extLst>
          </p:cNvPr>
          <p:cNvSpPr/>
          <p:nvPr/>
        </p:nvSpPr>
        <p:spPr>
          <a:xfrm>
            <a:off x="7367233" y="188673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22359E-7D0C-4799-BB9A-55A6D23DB06B}"/>
              </a:ext>
            </a:extLst>
          </p:cNvPr>
          <p:cNvSpPr/>
          <p:nvPr/>
        </p:nvSpPr>
        <p:spPr>
          <a:xfrm>
            <a:off x="7367233" y="1758011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ACE222-8378-4071-BF8C-764768A1D1D4}"/>
              </a:ext>
            </a:extLst>
          </p:cNvPr>
          <p:cNvSpPr/>
          <p:nvPr/>
        </p:nvSpPr>
        <p:spPr>
          <a:xfrm>
            <a:off x="7453804" y="2808277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977E01A-12E3-4471-82CC-EEC8F737A869}"/>
              </a:ext>
            </a:extLst>
          </p:cNvPr>
          <p:cNvSpPr/>
          <p:nvPr/>
        </p:nvSpPr>
        <p:spPr>
          <a:xfrm>
            <a:off x="7453804" y="2679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2A4C8AA-4C6C-4B41-BE08-A0340AE0EF7D}"/>
              </a:ext>
            </a:extLst>
          </p:cNvPr>
          <p:cNvSpPr/>
          <p:nvPr/>
        </p:nvSpPr>
        <p:spPr>
          <a:xfrm>
            <a:off x="10068180" y="2778030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FD786B0-95CC-44E2-BE6C-E768B7288EDC}"/>
              </a:ext>
            </a:extLst>
          </p:cNvPr>
          <p:cNvSpPr/>
          <p:nvPr/>
        </p:nvSpPr>
        <p:spPr>
          <a:xfrm>
            <a:off x="10193263" y="282553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4</a:t>
            </a:r>
            <a:endParaRPr lang="en-US" sz="1000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F079B5D-B245-4764-BFD4-70DE1EC338F1}"/>
              </a:ext>
            </a:extLst>
          </p:cNvPr>
          <p:cNvSpPr/>
          <p:nvPr/>
        </p:nvSpPr>
        <p:spPr>
          <a:xfrm>
            <a:off x="9335944" y="3060554"/>
            <a:ext cx="108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B681F421-14A3-4D0D-AF8D-343D5A635506}"/>
              </a:ext>
            </a:extLst>
          </p:cNvPr>
          <p:cNvSpPr/>
          <p:nvPr/>
        </p:nvSpPr>
        <p:spPr>
          <a:xfrm>
            <a:off x="8669947" y="31475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3</a:t>
            </a:r>
            <a:endParaRPr lang="en-US" sz="10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3DC6040-7D88-4FE9-89E6-D8BD0D570456}"/>
              </a:ext>
            </a:extLst>
          </p:cNvPr>
          <p:cNvSpPr/>
          <p:nvPr/>
        </p:nvSpPr>
        <p:spPr>
          <a:xfrm>
            <a:off x="5499075" y="1446244"/>
            <a:ext cx="108000" cy="108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718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8F4202-7AD2-4000-A3DF-7BAC6F98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6200"/>
            <a:ext cx="109156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15089</TotalTime>
  <Words>2093</Words>
  <Application>Microsoft Office PowerPoint</Application>
  <PresentationFormat>Panorámica</PresentationFormat>
  <Paragraphs>364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Cascadia Code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Thiago Leoncino</dc:creator>
  <cp:lastModifiedBy>Thiago Leoncino</cp:lastModifiedBy>
  <cp:revision>1738</cp:revision>
  <dcterms:created xsi:type="dcterms:W3CDTF">2021-12-29T00:04:17Z</dcterms:created>
  <dcterms:modified xsi:type="dcterms:W3CDTF">2024-09-21T20:21:41Z</dcterms:modified>
</cp:coreProperties>
</file>